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Maiandra GD" panose="020E0502030308020204" pitchFamily="34" charset="0"/>
      <p:regular r:id="rId19"/>
    </p:embeddedFont>
    <p:embeddedFont>
      <p:font typeface="MingLiU-ExtB" panose="02020500000000000000" pitchFamily="18" charset="-120"/>
      <p:regular r:id="rId20"/>
    </p:embeddedFont>
    <p:embeddedFont>
      <p:font typeface="Average" panose="020B0604020202020204" charset="0"/>
      <p:regular r:id="rId21"/>
    </p:embeddedFont>
    <p:embeddedFont>
      <p:font typeface="Oswald"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1963AB-3972-4A2D-BA15-846E055CC4FF}">
  <a:tblStyle styleId="{531963AB-3972-4A2D-BA15-846E055CC4FF}"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8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Discuss how this website can be used as a resource to help ELs reinforce their language skills.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Conversational language is proficient while academic language is still developing.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This student’s conversational and academic language are both well developed.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Realia stimulates the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Passes can be put on newcomers’ desks, that way they can communicate with you without speaking.  </a:t>
            </a:r>
          </a:p>
          <a:p>
            <a:pPr lvl="0" rtl="0">
              <a:spcBef>
                <a:spcPts val="0"/>
              </a:spcBef>
              <a:buNone/>
            </a:pPr>
            <a:r>
              <a:rPr lang="en"/>
              <a:t>Realia for science materials.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grpSp>
        <p:nvGrpSpPr>
          <p:cNvPr id="55" name="Shape 55"/>
          <p:cNvGrpSpPr/>
          <p:nvPr/>
        </p:nvGrpSpPr>
        <p:grpSpPr>
          <a:xfrm>
            <a:off x="4350278" y="2855377"/>
            <a:ext cx="443588" cy="105632"/>
            <a:chOff x="4137525" y="2915950"/>
            <a:chExt cx="869100" cy="207000"/>
          </a:xfrm>
        </p:grpSpPr>
        <p:sp>
          <p:nvSpPr>
            <p:cNvPr id="56" name="Shape 56"/>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59" name="Shape 59"/>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60" name="Shape 60"/>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61" name="Shape 6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64" name="Shape 6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2" name="Shape 72"/>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3" name="Shape 7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79" name="Shape 79"/>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80" name="Shape 8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83" name="Shape 8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4"/>
        <p:cNvGrpSpPr/>
        <p:nvPr/>
      </p:nvGrpSpPr>
      <p:grpSpPr>
        <a:xfrm>
          <a:off x="0" y="0"/>
          <a:ext cx="0" cy="0"/>
          <a:chOff x="0" y="0"/>
          <a:chExt cx="0" cy="0"/>
        </a:xfrm>
      </p:grpSpPr>
      <p:sp>
        <p:nvSpPr>
          <p:cNvPr id="85" name="Shape 85"/>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86" name="Shape 86"/>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87" name="Shape 87"/>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88" name="Shape 88"/>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rtl="0">
              <a:lnSpc>
                <a:spcPct val="100000"/>
              </a:lnSpc>
              <a:spcBef>
                <a:spcPts val="0"/>
              </a:spcBef>
              <a:spcAft>
                <a:spcPts val="0"/>
              </a:spcAft>
              <a:buClr>
                <a:schemeClr val="dk1"/>
              </a:buClr>
              <a:buSzPct val="100000"/>
              <a:buNone/>
              <a:defRPr sz="2100">
                <a:solidFill>
                  <a:schemeClr val="dk1"/>
                </a:solidFill>
              </a:defRPr>
            </a:lvl1pPr>
            <a:lvl2pPr lvl="1" algn="ctr" rtl="0">
              <a:lnSpc>
                <a:spcPct val="100000"/>
              </a:lnSpc>
              <a:spcBef>
                <a:spcPts val="0"/>
              </a:spcBef>
              <a:spcAft>
                <a:spcPts val="0"/>
              </a:spcAft>
              <a:buClr>
                <a:schemeClr val="dk1"/>
              </a:buClr>
              <a:buSzPct val="100000"/>
              <a:buNone/>
              <a:defRPr sz="2100">
                <a:solidFill>
                  <a:schemeClr val="dk1"/>
                </a:solidFill>
              </a:defRPr>
            </a:lvl2pPr>
            <a:lvl3pPr lvl="2" algn="ctr" rtl="0">
              <a:lnSpc>
                <a:spcPct val="100000"/>
              </a:lnSpc>
              <a:spcBef>
                <a:spcPts val="0"/>
              </a:spcBef>
              <a:spcAft>
                <a:spcPts val="0"/>
              </a:spcAft>
              <a:buClr>
                <a:schemeClr val="dk1"/>
              </a:buClr>
              <a:buSzPct val="100000"/>
              <a:buNone/>
              <a:defRPr sz="2100">
                <a:solidFill>
                  <a:schemeClr val="dk1"/>
                </a:solidFill>
              </a:defRPr>
            </a:lvl3pPr>
            <a:lvl4pPr lvl="3" algn="ctr" rtl="0">
              <a:lnSpc>
                <a:spcPct val="100000"/>
              </a:lnSpc>
              <a:spcBef>
                <a:spcPts val="0"/>
              </a:spcBef>
              <a:spcAft>
                <a:spcPts val="0"/>
              </a:spcAft>
              <a:buClr>
                <a:schemeClr val="dk1"/>
              </a:buClr>
              <a:buSzPct val="100000"/>
              <a:buNone/>
              <a:defRPr sz="2100">
                <a:solidFill>
                  <a:schemeClr val="dk1"/>
                </a:solidFill>
              </a:defRPr>
            </a:lvl4pPr>
            <a:lvl5pPr lvl="4" algn="ctr" rtl="0">
              <a:lnSpc>
                <a:spcPct val="100000"/>
              </a:lnSpc>
              <a:spcBef>
                <a:spcPts val="0"/>
              </a:spcBef>
              <a:spcAft>
                <a:spcPts val="0"/>
              </a:spcAft>
              <a:buClr>
                <a:schemeClr val="dk1"/>
              </a:buClr>
              <a:buSzPct val="100000"/>
              <a:buNone/>
              <a:defRPr sz="2100">
                <a:solidFill>
                  <a:schemeClr val="dk1"/>
                </a:solidFill>
              </a:defRPr>
            </a:lvl5pPr>
            <a:lvl6pPr lvl="5" algn="ctr" rtl="0">
              <a:lnSpc>
                <a:spcPct val="100000"/>
              </a:lnSpc>
              <a:spcBef>
                <a:spcPts val="0"/>
              </a:spcBef>
              <a:spcAft>
                <a:spcPts val="0"/>
              </a:spcAft>
              <a:buClr>
                <a:schemeClr val="dk1"/>
              </a:buClr>
              <a:buSzPct val="100000"/>
              <a:buNone/>
              <a:defRPr sz="2100">
                <a:solidFill>
                  <a:schemeClr val="dk1"/>
                </a:solidFill>
              </a:defRPr>
            </a:lvl6pPr>
            <a:lvl7pPr lvl="6" algn="ctr" rtl="0">
              <a:lnSpc>
                <a:spcPct val="100000"/>
              </a:lnSpc>
              <a:spcBef>
                <a:spcPts val="0"/>
              </a:spcBef>
              <a:spcAft>
                <a:spcPts val="0"/>
              </a:spcAft>
              <a:buClr>
                <a:schemeClr val="dk1"/>
              </a:buClr>
              <a:buSzPct val="100000"/>
              <a:buNone/>
              <a:defRPr sz="2100">
                <a:solidFill>
                  <a:schemeClr val="dk1"/>
                </a:solidFill>
              </a:defRPr>
            </a:lvl7pPr>
            <a:lvl8pPr lvl="7" algn="ctr" rtl="0">
              <a:lnSpc>
                <a:spcPct val="100000"/>
              </a:lnSpc>
              <a:spcBef>
                <a:spcPts val="0"/>
              </a:spcBef>
              <a:spcAft>
                <a:spcPts val="0"/>
              </a:spcAft>
              <a:buClr>
                <a:schemeClr val="dk1"/>
              </a:buClr>
              <a:buSzPct val="100000"/>
              <a:buNone/>
              <a:defRPr sz="2100">
                <a:solidFill>
                  <a:schemeClr val="dk1"/>
                </a:solidFill>
              </a:defRPr>
            </a:lvl8pPr>
            <a:lvl9pPr lvl="8" algn="ctr" rtl="0">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89" name="Shape 8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90" name="Shape 9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rt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93" name="Shape 9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96" name="Shape 96"/>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97" name="Shape 9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rt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rtl="0">
              <a:spcBef>
                <a:spcPts val="0"/>
              </a:spcBef>
              <a:buClr>
                <a:schemeClr val="dk1"/>
              </a:buClr>
              <a:buSzPct val="100000"/>
              <a:buFont typeface="Oswald"/>
              <a:buNone/>
              <a:defRPr sz="3000">
                <a:solidFill>
                  <a:schemeClr val="dk1"/>
                </a:solidFill>
                <a:latin typeface="Oswald"/>
                <a:ea typeface="Oswald"/>
                <a:cs typeface="Oswald"/>
                <a:sym typeface="Oswald"/>
              </a:defRPr>
            </a:lvl2pPr>
            <a:lvl3pPr lvl="2" rtl="0">
              <a:spcBef>
                <a:spcPts val="0"/>
              </a:spcBef>
              <a:buClr>
                <a:schemeClr val="dk1"/>
              </a:buClr>
              <a:buSzPct val="100000"/>
              <a:buFont typeface="Oswald"/>
              <a:buNone/>
              <a:defRPr sz="3000">
                <a:solidFill>
                  <a:schemeClr val="dk1"/>
                </a:solidFill>
                <a:latin typeface="Oswald"/>
                <a:ea typeface="Oswald"/>
                <a:cs typeface="Oswald"/>
                <a:sym typeface="Oswald"/>
              </a:defRPr>
            </a:lvl3pPr>
            <a:lvl4pPr lvl="3" rtl="0">
              <a:spcBef>
                <a:spcPts val="0"/>
              </a:spcBef>
              <a:buClr>
                <a:schemeClr val="dk1"/>
              </a:buClr>
              <a:buSzPct val="100000"/>
              <a:buFont typeface="Oswald"/>
              <a:buNone/>
              <a:defRPr sz="3000">
                <a:solidFill>
                  <a:schemeClr val="dk1"/>
                </a:solidFill>
                <a:latin typeface="Oswald"/>
                <a:ea typeface="Oswald"/>
                <a:cs typeface="Oswald"/>
                <a:sym typeface="Oswald"/>
              </a:defRPr>
            </a:lvl4pPr>
            <a:lvl5pPr lvl="4" rtl="0">
              <a:spcBef>
                <a:spcPts val="0"/>
              </a:spcBef>
              <a:buClr>
                <a:schemeClr val="dk1"/>
              </a:buClr>
              <a:buSzPct val="100000"/>
              <a:buFont typeface="Oswald"/>
              <a:buNone/>
              <a:defRPr sz="3000">
                <a:solidFill>
                  <a:schemeClr val="dk1"/>
                </a:solidFill>
                <a:latin typeface="Oswald"/>
                <a:ea typeface="Oswald"/>
                <a:cs typeface="Oswald"/>
                <a:sym typeface="Oswald"/>
              </a:defRPr>
            </a:lvl5pPr>
            <a:lvl6pPr lvl="5" rtl="0">
              <a:spcBef>
                <a:spcPts val="0"/>
              </a:spcBef>
              <a:buClr>
                <a:schemeClr val="dk1"/>
              </a:buClr>
              <a:buSzPct val="100000"/>
              <a:buFont typeface="Oswald"/>
              <a:buNone/>
              <a:defRPr sz="3000">
                <a:solidFill>
                  <a:schemeClr val="dk1"/>
                </a:solidFill>
                <a:latin typeface="Oswald"/>
                <a:ea typeface="Oswald"/>
                <a:cs typeface="Oswald"/>
                <a:sym typeface="Oswald"/>
              </a:defRPr>
            </a:lvl6pPr>
            <a:lvl7pPr lvl="6" rtl="0">
              <a:spcBef>
                <a:spcPts val="0"/>
              </a:spcBef>
              <a:buClr>
                <a:schemeClr val="dk1"/>
              </a:buClr>
              <a:buSzPct val="100000"/>
              <a:buFont typeface="Oswald"/>
              <a:buNone/>
              <a:defRPr sz="3000">
                <a:solidFill>
                  <a:schemeClr val="dk1"/>
                </a:solidFill>
                <a:latin typeface="Oswald"/>
                <a:ea typeface="Oswald"/>
                <a:cs typeface="Oswald"/>
                <a:sym typeface="Oswald"/>
              </a:defRPr>
            </a:lvl7pPr>
            <a:lvl8pPr lvl="7" rtl="0">
              <a:spcBef>
                <a:spcPts val="0"/>
              </a:spcBef>
              <a:buClr>
                <a:schemeClr val="dk1"/>
              </a:buClr>
              <a:buSzPct val="100000"/>
              <a:buFont typeface="Oswald"/>
              <a:buNone/>
              <a:defRPr sz="3000">
                <a:solidFill>
                  <a:schemeClr val="dk1"/>
                </a:solidFill>
                <a:latin typeface="Oswald"/>
                <a:ea typeface="Oswald"/>
                <a:cs typeface="Oswald"/>
                <a:sym typeface="Oswald"/>
              </a:defRPr>
            </a:lvl8pPr>
            <a:lvl9pPr lvl="8" rtl="0">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52" name="Shape 52"/>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53" name="Shape 53"/>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www.fcrr.org/curriculum/SCAindex.shtm"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en.childrenslibrary.org/"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hyperlink" Target="mailto:mrsmarresl@gmail.com" TargetMode="External"/><Relationship Id="rId3" Type="http://schemas.openxmlformats.org/officeDocument/2006/relationships/hyperlink" Target="mailto:skochaquino@bridgeportedu.net" TargetMode="External"/><Relationship Id="rId7" Type="http://schemas.openxmlformats.org/officeDocument/2006/relationships/hyperlink" Target="mailto:wking@bridgeportedu.net"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mailto:ddenomme@bridgeportedu.net" TargetMode="External"/><Relationship Id="rId5" Type="http://schemas.openxmlformats.org/officeDocument/2006/relationships/hyperlink" Target="mailto:lbutler@bridgeportedu.net" TargetMode="External"/><Relationship Id="rId10" Type="http://schemas.openxmlformats.org/officeDocument/2006/relationships/hyperlink" Target="mailto:msoto@bridgeportedu.net" TargetMode="External"/><Relationship Id="rId4" Type="http://schemas.openxmlformats.org/officeDocument/2006/relationships/hyperlink" Target="mailto:jbaldizon@bridgeportedu.net" TargetMode="External"/><Relationship Id="rId9" Type="http://schemas.openxmlformats.org/officeDocument/2006/relationships/hyperlink" Target="mailto:lperezverdoni@bridgeportedu.ne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www.mps1.org/deskcardsseptember32009.pdf"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265850" y="284085"/>
            <a:ext cx="8564700" cy="2436815"/>
          </a:xfrm>
          <a:prstGeom prst="rect">
            <a:avLst/>
          </a:prstGeom>
        </p:spPr>
        <p:txBody>
          <a:bodyPr lIns="91425" tIns="91425" rIns="91425" bIns="91425" anchor="b" anchorCtr="0">
            <a:noAutofit/>
          </a:bodyPr>
          <a:lstStyle/>
          <a:p>
            <a:pPr lvl="0" rtl="0">
              <a:spcBef>
                <a:spcPts val="0"/>
              </a:spcBef>
              <a:buNone/>
            </a:pPr>
            <a:r>
              <a:rPr lang="en" sz="4400" dirty="0">
                <a:effectLst>
                  <a:outerShdw blurRad="38100" dist="38100" dir="2700000" algn="tl">
                    <a:srgbClr val="000000">
                      <a:alpha val="43137"/>
                    </a:srgbClr>
                  </a:outerShdw>
                </a:effectLst>
                <a:latin typeface="+mj-lt"/>
              </a:rPr>
              <a:t>Research Based Instructional Strategies for English Learners (ELs)</a:t>
            </a:r>
          </a:p>
        </p:txBody>
      </p:sp>
      <p:sp>
        <p:nvSpPr>
          <p:cNvPr id="105" name="Shape 105"/>
          <p:cNvSpPr txBox="1">
            <a:spLocks noGrp="1"/>
          </p:cNvSpPr>
          <p:nvPr>
            <p:ph type="subTitle" idx="1"/>
          </p:nvPr>
        </p:nvSpPr>
        <p:spPr>
          <a:xfrm>
            <a:off x="671250" y="3174875"/>
            <a:ext cx="7801500" cy="792600"/>
          </a:xfrm>
          <a:prstGeom prst="rect">
            <a:avLst/>
          </a:prstGeom>
        </p:spPr>
        <p:txBody>
          <a:bodyPr lIns="91425" tIns="91425" rIns="91425" bIns="91425" anchor="t" anchorCtr="0">
            <a:noAutofit/>
          </a:bodyPr>
          <a:lstStyle/>
          <a:p>
            <a:pPr lvl="0" rtl="0">
              <a:spcBef>
                <a:spcPts val="0"/>
              </a:spcBef>
              <a:buNone/>
            </a:pPr>
            <a:r>
              <a:rPr lang="en" sz="2000">
                <a:effectLst>
                  <a:outerShdw blurRad="38100" dist="38100" dir="2700000" algn="tl">
                    <a:srgbClr val="000000">
                      <a:alpha val="43137"/>
                    </a:srgbClr>
                  </a:outerShdw>
                </a:effectLst>
                <a:latin typeface="+mj-lt"/>
              </a:rPr>
              <a:t>EL Summit 2016</a:t>
            </a:r>
          </a:p>
        </p:txBody>
      </p:sp>
      <p:sp>
        <p:nvSpPr>
          <p:cNvPr id="2" name="TextBox 1"/>
          <p:cNvSpPr txBox="1"/>
          <p:nvPr/>
        </p:nvSpPr>
        <p:spPr>
          <a:xfrm>
            <a:off x="2796466" y="4767308"/>
            <a:ext cx="4074851" cy="230832"/>
          </a:xfrm>
          <a:prstGeom prst="rect">
            <a:avLst/>
          </a:prstGeom>
          <a:noFill/>
        </p:spPr>
        <p:txBody>
          <a:bodyPr wrap="square" rtlCol="0">
            <a:spAutoFit/>
          </a:bodyPr>
          <a:lstStyle/>
          <a:p>
            <a:r>
              <a:rPr lang="en-US" sz="900" dirty="0">
                <a:solidFill>
                  <a:schemeClr val="accent5">
                    <a:lumMod val="40000"/>
                    <a:lumOff val="60000"/>
                  </a:schemeClr>
                </a:solidFill>
                <a:latin typeface="+mj-lt"/>
              </a:rPr>
              <a:t>Property of Sara Marr, Martha Soto &amp; Bridgeport Bilingual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177975"/>
            <a:ext cx="8520600" cy="572700"/>
          </a:xfrm>
          <a:prstGeom prst="rect">
            <a:avLst/>
          </a:prstGeom>
        </p:spPr>
        <p:txBody>
          <a:bodyPr lIns="91425" tIns="91425" rIns="91425" bIns="91425" anchor="t" anchorCtr="0">
            <a:noAutofit/>
          </a:bodyPr>
          <a:lstStyle/>
          <a:p>
            <a:pPr lvl="0" rtl="0">
              <a:spcBef>
                <a:spcPts val="0"/>
              </a:spcBef>
              <a:buNone/>
            </a:pPr>
            <a:r>
              <a:rPr lang="en"/>
              <a:t>Graphic Organizers</a:t>
            </a:r>
          </a:p>
        </p:txBody>
      </p:sp>
      <p:sp>
        <p:nvSpPr>
          <p:cNvPr id="166" name="Shape 166"/>
          <p:cNvSpPr txBox="1">
            <a:spLocks noGrp="1"/>
          </p:cNvSpPr>
          <p:nvPr>
            <p:ph type="body" idx="1"/>
          </p:nvPr>
        </p:nvSpPr>
        <p:spPr>
          <a:xfrm>
            <a:off x="311700" y="750675"/>
            <a:ext cx="8520600" cy="3416400"/>
          </a:xfrm>
          <a:prstGeom prst="rect">
            <a:avLst/>
          </a:prstGeom>
        </p:spPr>
        <p:txBody>
          <a:bodyPr lIns="91425" tIns="91425" rIns="91425" bIns="91425" anchor="t" anchorCtr="0">
            <a:noAutofit/>
          </a:bodyPr>
          <a:lstStyle/>
          <a:p>
            <a:pPr lvl="0" rtl="0">
              <a:spcBef>
                <a:spcPts val="0"/>
              </a:spcBef>
              <a:buNone/>
            </a:pPr>
            <a:r>
              <a:rPr lang="en"/>
              <a:t>Graphic organizers help students to visualize the connections between ideas,  information, and concepts.</a:t>
            </a:r>
          </a:p>
          <a:p>
            <a:pPr lvl="0" rtl="0">
              <a:spcBef>
                <a:spcPts val="0"/>
              </a:spcBef>
              <a:buNone/>
            </a:pPr>
            <a:endParaRPr/>
          </a:p>
        </p:txBody>
      </p:sp>
      <p:pic>
        <p:nvPicPr>
          <p:cNvPr id="167" name="Shape 167"/>
          <p:cNvPicPr preferRelativeResize="0"/>
          <p:nvPr/>
        </p:nvPicPr>
        <p:blipFill>
          <a:blip r:embed="rId3">
            <a:alphaModFix/>
          </a:blip>
          <a:stretch>
            <a:fillRect/>
          </a:stretch>
        </p:blipFill>
        <p:spPr>
          <a:xfrm>
            <a:off x="115524" y="2736650"/>
            <a:ext cx="2933050" cy="2263549"/>
          </a:xfrm>
          <a:prstGeom prst="rect">
            <a:avLst/>
          </a:prstGeom>
          <a:noFill/>
          <a:ln>
            <a:noFill/>
          </a:ln>
        </p:spPr>
      </p:pic>
      <p:pic>
        <p:nvPicPr>
          <p:cNvPr id="168" name="Shape 168"/>
          <p:cNvPicPr preferRelativeResize="0"/>
          <p:nvPr/>
        </p:nvPicPr>
        <p:blipFill>
          <a:blip r:embed="rId4">
            <a:alphaModFix/>
          </a:blip>
          <a:stretch>
            <a:fillRect/>
          </a:stretch>
        </p:blipFill>
        <p:spPr>
          <a:xfrm>
            <a:off x="3198275" y="1472450"/>
            <a:ext cx="3145400" cy="2359050"/>
          </a:xfrm>
          <a:prstGeom prst="rect">
            <a:avLst/>
          </a:prstGeom>
          <a:noFill/>
          <a:ln>
            <a:noFill/>
          </a:ln>
        </p:spPr>
      </p:pic>
      <p:pic>
        <p:nvPicPr>
          <p:cNvPr id="169" name="Shape 169"/>
          <p:cNvPicPr preferRelativeResize="0"/>
          <p:nvPr/>
        </p:nvPicPr>
        <p:blipFill rotWithShape="1">
          <a:blip r:embed="rId5">
            <a:alphaModFix/>
          </a:blip>
          <a:srcRect l="-7740" t="-5799" r="7739" b="5799"/>
          <a:stretch/>
        </p:blipFill>
        <p:spPr>
          <a:xfrm>
            <a:off x="6215975" y="2481663"/>
            <a:ext cx="2755650" cy="2518537"/>
          </a:xfrm>
          <a:prstGeom prst="rect">
            <a:avLst/>
          </a:prstGeom>
          <a:noFill/>
          <a:ln>
            <a:noFill/>
          </a:ln>
        </p:spPr>
      </p:pic>
      <p:sp>
        <p:nvSpPr>
          <p:cNvPr id="7" name="TextBox 6"/>
          <p:cNvSpPr txBox="1"/>
          <p:nvPr/>
        </p:nvSpPr>
        <p:spPr>
          <a:xfrm>
            <a:off x="6498455" y="4958834"/>
            <a:ext cx="2645545" cy="184666"/>
          </a:xfrm>
          <a:prstGeom prst="rect">
            <a:avLst/>
          </a:prstGeom>
          <a:noFill/>
        </p:spPr>
        <p:txBody>
          <a:bodyPr wrap="square" rtlCol="0">
            <a:spAutoFit/>
          </a:bodyPr>
          <a:lstStyle/>
          <a:p>
            <a:r>
              <a:rPr lang="en-US" sz="600" dirty="0">
                <a:solidFill>
                  <a:schemeClr val="accent5">
                    <a:lumMod val="40000"/>
                    <a:lumOff val="60000"/>
                  </a:schemeClr>
                </a:solidFill>
                <a:latin typeface="+mj-lt"/>
              </a:rPr>
              <a:t>Property of Sara Marr, Martha Soto &amp; Bridgeport Bilingual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698" y="397686"/>
            <a:ext cx="8799300" cy="754800"/>
          </a:xfrm>
          <a:prstGeom prst="rect">
            <a:avLst/>
          </a:prstGeom>
        </p:spPr>
        <p:txBody>
          <a:bodyPr lIns="91425" tIns="91425" rIns="91425" bIns="91425" anchor="t" anchorCtr="0">
            <a:noAutofit/>
          </a:bodyPr>
          <a:lstStyle/>
          <a:p>
            <a:pPr lvl="0" rtl="0">
              <a:spcBef>
                <a:spcPts val="0"/>
              </a:spcBef>
              <a:buNone/>
            </a:pPr>
            <a:r>
              <a:rPr lang="en"/>
              <a:t>Sentence Frames and Starters in Speaking and Writing</a:t>
            </a:r>
          </a:p>
        </p:txBody>
      </p:sp>
      <p:sp>
        <p:nvSpPr>
          <p:cNvPr id="175" name="Shape 175"/>
          <p:cNvSpPr txBox="1">
            <a:spLocks noGrp="1"/>
          </p:cNvSpPr>
          <p:nvPr>
            <p:ph type="body" idx="1"/>
          </p:nvPr>
        </p:nvSpPr>
        <p:spPr>
          <a:xfrm>
            <a:off x="311700" y="1020932"/>
            <a:ext cx="8520600" cy="4021585"/>
          </a:xfrm>
          <a:prstGeom prst="rect">
            <a:avLst/>
          </a:prstGeom>
        </p:spPr>
        <p:txBody>
          <a:bodyPr lIns="91425" tIns="91425" rIns="91425" bIns="91425" anchor="t" anchorCtr="0">
            <a:noAutofit/>
          </a:bodyPr>
          <a:lstStyle/>
          <a:p>
            <a:pPr marL="457200" lvl="0" indent="-228600" rtl="0">
              <a:spcBef>
                <a:spcPts val="0"/>
              </a:spcBef>
            </a:pPr>
            <a:r>
              <a:rPr lang="en" dirty="0">
                <a:solidFill>
                  <a:schemeClr val="tx1"/>
                </a:solidFill>
                <a:latin typeface="+mn-lt"/>
              </a:rPr>
              <a:t>Sentence frames provide an opportunity for students to use key vocabulary in a sentence structure that may be higher than what they can produce on their own</a:t>
            </a:r>
          </a:p>
          <a:p>
            <a:pPr marL="914400" lvl="1" indent="-228600" rtl="0">
              <a:spcBef>
                <a:spcPts val="0"/>
              </a:spcBef>
            </a:pPr>
            <a:r>
              <a:rPr lang="en" dirty="0">
                <a:solidFill>
                  <a:schemeClr val="tx1"/>
                </a:solidFill>
                <a:latin typeface="+mn-lt"/>
              </a:rPr>
              <a:t>Developing sentence frames</a:t>
            </a:r>
          </a:p>
          <a:p>
            <a:pPr marL="1371600" lvl="2" indent="-228600" rtl="0">
              <a:spcBef>
                <a:spcPts val="0"/>
              </a:spcBef>
            </a:pPr>
            <a:r>
              <a:rPr lang="en" dirty="0">
                <a:solidFill>
                  <a:schemeClr val="tx1"/>
                </a:solidFill>
                <a:latin typeface="+mn-lt"/>
              </a:rPr>
              <a:t>Think of ways to respond to prompts and remove the key vocabulary</a:t>
            </a:r>
          </a:p>
          <a:p>
            <a:pPr marL="1828800" lvl="3" indent="-228600" rtl="0">
              <a:spcBef>
                <a:spcPts val="0"/>
              </a:spcBef>
            </a:pPr>
            <a:r>
              <a:rPr lang="en" dirty="0">
                <a:solidFill>
                  <a:schemeClr val="tx1"/>
                </a:solidFill>
                <a:latin typeface="+mn-lt"/>
              </a:rPr>
              <a:t>How did the main character change throughout the story?</a:t>
            </a:r>
          </a:p>
          <a:p>
            <a:pPr marL="1828800" lvl="3" indent="-228600" rtl="0">
              <a:spcBef>
                <a:spcPts val="0"/>
              </a:spcBef>
            </a:pPr>
            <a:r>
              <a:rPr lang="en" dirty="0">
                <a:solidFill>
                  <a:schemeClr val="tx1"/>
                </a:solidFill>
                <a:latin typeface="+mn-lt"/>
              </a:rPr>
              <a:t>In the beginning the main character __________________, but by the end ____________________. </a:t>
            </a:r>
          </a:p>
          <a:p>
            <a:pPr marL="457200" lvl="0" indent="-228600" rtl="0">
              <a:spcBef>
                <a:spcPts val="0"/>
              </a:spcBef>
            </a:pPr>
            <a:r>
              <a:rPr lang="en" dirty="0">
                <a:solidFill>
                  <a:schemeClr val="tx1"/>
                </a:solidFill>
                <a:latin typeface="+mn-lt"/>
              </a:rPr>
              <a:t>Sentence starters help students to start their idea or sentence</a:t>
            </a:r>
          </a:p>
          <a:p>
            <a:pPr marL="914400" lvl="1" indent="-228600" rtl="0">
              <a:spcBef>
                <a:spcPts val="0"/>
              </a:spcBef>
            </a:pPr>
            <a:r>
              <a:rPr lang="en" dirty="0">
                <a:solidFill>
                  <a:schemeClr val="tx1"/>
                </a:solidFill>
                <a:latin typeface="+mn-lt"/>
              </a:rPr>
              <a:t>Sentence starters for sequencing events in a story</a:t>
            </a:r>
          </a:p>
          <a:p>
            <a:pPr marL="1371600" lvl="2" indent="-228600" rtl="0">
              <a:spcBef>
                <a:spcPts val="0"/>
              </a:spcBef>
            </a:pPr>
            <a:r>
              <a:rPr lang="en" dirty="0">
                <a:solidFill>
                  <a:schemeClr val="tx1"/>
                </a:solidFill>
                <a:latin typeface="+mn-lt"/>
              </a:rPr>
              <a:t>The first thing that happened was…</a:t>
            </a:r>
          </a:p>
          <a:p>
            <a:pPr marL="1371600" lvl="2" indent="-228600" rtl="0">
              <a:spcBef>
                <a:spcPts val="0"/>
              </a:spcBef>
            </a:pPr>
            <a:r>
              <a:rPr lang="en" dirty="0">
                <a:solidFill>
                  <a:schemeClr val="tx1"/>
                </a:solidFill>
                <a:latin typeface="+mn-lt"/>
              </a:rPr>
              <a:t>After that…</a:t>
            </a:r>
          </a:p>
          <a:p>
            <a:pPr marL="1371600" lvl="2" indent="-228600" rtl="0">
              <a:spcBef>
                <a:spcPts val="0"/>
              </a:spcBef>
            </a:pPr>
            <a:r>
              <a:rPr lang="en" dirty="0">
                <a:solidFill>
                  <a:schemeClr val="tx1"/>
                </a:solidFill>
                <a:latin typeface="+mn-lt"/>
              </a:rPr>
              <a:t>Earlier in the story…</a:t>
            </a:r>
          </a:p>
          <a:p>
            <a:pPr marL="1371600" lvl="2" indent="-228600" rtl="0">
              <a:spcBef>
                <a:spcPts val="0"/>
              </a:spcBef>
            </a:pPr>
            <a:r>
              <a:rPr lang="en" dirty="0">
                <a:solidFill>
                  <a:schemeClr val="tx1"/>
                </a:solidFill>
                <a:latin typeface="+mn-lt"/>
              </a:rPr>
              <a:t>Immediately following that...</a:t>
            </a:r>
          </a:p>
        </p:txBody>
      </p:sp>
      <p:sp>
        <p:nvSpPr>
          <p:cNvPr id="4" name="TextBox 3"/>
          <p:cNvSpPr txBox="1"/>
          <p:nvPr/>
        </p:nvSpPr>
        <p:spPr>
          <a:xfrm>
            <a:off x="6498455" y="4958834"/>
            <a:ext cx="2645545" cy="184666"/>
          </a:xfrm>
          <a:prstGeom prst="rect">
            <a:avLst/>
          </a:prstGeom>
          <a:noFill/>
        </p:spPr>
        <p:txBody>
          <a:bodyPr wrap="square" rtlCol="0">
            <a:spAutoFit/>
          </a:bodyPr>
          <a:lstStyle/>
          <a:p>
            <a:r>
              <a:rPr lang="en-US" sz="600" dirty="0">
                <a:solidFill>
                  <a:schemeClr val="accent5">
                    <a:lumMod val="40000"/>
                    <a:lumOff val="60000"/>
                  </a:schemeClr>
                </a:solidFill>
                <a:latin typeface="+mj-lt"/>
              </a:rPr>
              <a:t>Property of Sara Marr, Martha Soto &amp; Bridgeport Bilingual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221173"/>
            <a:ext cx="8520600" cy="572700"/>
          </a:xfrm>
          <a:prstGeom prst="rect">
            <a:avLst/>
          </a:prstGeom>
        </p:spPr>
        <p:txBody>
          <a:bodyPr lIns="91425" tIns="91425" rIns="91425" bIns="91425" anchor="t" anchorCtr="0">
            <a:noAutofit/>
          </a:bodyPr>
          <a:lstStyle/>
          <a:p>
            <a:pPr lvl="0" rtl="0">
              <a:spcBef>
                <a:spcPts val="0"/>
              </a:spcBef>
              <a:buNone/>
            </a:pPr>
            <a:r>
              <a:rPr lang="en" dirty="0">
                <a:solidFill>
                  <a:schemeClr val="tx1"/>
                </a:solidFill>
                <a:effectLst>
                  <a:outerShdw blurRad="38100" dist="38100" dir="2700000" algn="tl">
                    <a:srgbClr val="000000">
                      <a:alpha val="43137"/>
                    </a:srgbClr>
                  </a:outerShdw>
                </a:effectLst>
                <a:latin typeface="+mj-lt"/>
              </a:rPr>
              <a:t>Florida Center for Reading Research</a:t>
            </a:r>
          </a:p>
        </p:txBody>
      </p:sp>
      <p:sp>
        <p:nvSpPr>
          <p:cNvPr id="181" name="Shape 181"/>
          <p:cNvSpPr txBox="1">
            <a:spLocks noGrp="1"/>
          </p:cNvSpPr>
          <p:nvPr>
            <p:ph type="body" idx="1"/>
          </p:nvPr>
        </p:nvSpPr>
        <p:spPr>
          <a:xfrm>
            <a:off x="311700" y="793873"/>
            <a:ext cx="8520600" cy="4167300"/>
          </a:xfrm>
          <a:prstGeom prst="rect">
            <a:avLst/>
          </a:prstGeom>
        </p:spPr>
        <p:txBody>
          <a:bodyPr lIns="91425" tIns="91425" rIns="91425" bIns="91425" anchor="t" anchorCtr="0">
            <a:noAutofit/>
          </a:bodyPr>
          <a:lstStyle/>
          <a:p>
            <a:pPr marL="457200" lvl="0" indent="-228600" rtl="0">
              <a:spcBef>
                <a:spcPts val="0"/>
              </a:spcBef>
              <a:spcAft>
                <a:spcPts val="0"/>
              </a:spcAft>
              <a:buChar char="●"/>
            </a:pPr>
            <a:r>
              <a:rPr lang="en" b="1" u="sng" dirty="0">
                <a:solidFill>
                  <a:schemeClr val="tx1"/>
                </a:solidFill>
                <a:latin typeface="+mj-lt"/>
                <a:hlinkClick r:id="rId3"/>
              </a:rPr>
              <a:t>FCRR: </a:t>
            </a:r>
            <a:r>
              <a:rPr lang="en" dirty="0">
                <a:solidFill>
                  <a:schemeClr val="tx1"/>
                </a:solidFill>
                <a:latin typeface="+mj-lt"/>
              </a:rPr>
              <a:t>This website has many free, printable “Student Center Activities” organized grade band K-1, 2-3 and 4-5 with teacher guides. Activities are broken down into:</a:t>
            </a:r>
          </a:p>
          <a:p>
            <a:pPr marL="914400" lvl="1" indent="-342900" rtl="0">
              <a:spcBef>
                <a:spcPts val="0"/>
              </a:spcBef>
              <a:spcAft>
                <a:spcPts val="0"/>
              </a:spcAft>
              <a:buSzPct val="100000"/>
              <a:buChar char="○"/>
            </a:pPr>
            <a:r>
              <a:rPr lang="en" sz="1800" dirty="0">
                <a:solidFill>
                  <a:schemeClr val="tx1"/>
                </a:solidFill>
                <a:latin typeface="+mj-lt"/>
              </a:rPr>
              <a:t>Phonological Awareness</a:t>
            </a:r>
          </a:p>
          <a:p>
            <a:pPr marL="1371600" lvl="2" indent="-342900" rtl="0">
              <a:spcBef>
                <a:spcPts val="0"/>
              </a:spcBef>
              <a:spcAft>
                <a:spcPts val="0"/>
              </a:spcAft>
              <a:buSzPct val="100000"/>
              <a:buChar char="■"/>
            </a:pPr>
            <a:r>
              <a:rPr lang="en" sz="1800" dirty="0">
                <a:solidFill>
                  <a:schemeClr val="tx1"/>
                </a:solidFill>
                <a:latin typeface="+mj-lt"/>
              </a:rPr>
              <a:t>rhyme, syllables, onset and rime, etc.</a:t>
            </a:r>
          </a:p>
          <a:p>
            <a:pPr marL="914400" lvl="1" indent="-342900" rtl="0">
              <a:spcBef>
                <a:spcPts val="0"/>
              </a:spcBef>
              <a:spcAft>
                <a:spcPts val="0"/>
              </a:spcAft>
              <a:buSzPct val="100000"/>
              <a:buChar char="○"/>
            </a:pPr>
            <a:r>
              <a:rPr lang="en" sz="1800" dirty="0">
                <a:solidFill>
                  <a:schemeClr val="tx1"/>
                </a:solidFill>
                <a:latin typeface="+mj-lt"/>
              </a:rPr>
              <a:t>Phonics</a:t>
            </a:r>
          </a:p>
          <a:p>
            <a:pPr marL="1371600" lvl="2" indent="-342900" rtl="0">
              <a:spcBef>
                <a:spcPts val="0"/>
              </a:spcBef>
              <a:spcAft>
                <a:spcPts val="0"/>
              </a:spcAft>
              <a:buSzPct val="100000"/>
              <a:buChar char="■"/>
            </a:pPr>
            <a:r>
              <a:rPr lang="en" sz="1800" dirty="0">
                <a:solidFill>
                  <a:schemeClr val="tx1"/>
                </a:solidFill>
                <a:latin typeface="+mj-lt"/>
              </a:rPr>
              <a:t>letter recognition, letter-sound correspondence, word study, etc.</a:t>
            </a:r>
          </a:p>
          <a:p>
            <a:pPr marL="914400" lvl="1" indent="-342900" rtl="0">
              <a:spcBef>
                <a:spcPts val="0"/>
              </a:spcBef>
              <a:spcAft>
                <a:spcPts val="0"/>
              </a:spcAft>
              <a:buSzPct val="100000"/>
              <a:buChar char="○"/>
            </a:pPr>
            <a:r>
              <a:rPr lang="en" sz="1800" dirty="0">
                <a:solidFill>
                  <a:schemeClr val="tx1"/>
                </a:solidFill>
                <a:latin typeface="+mj-lt"/>
              </a:rPr>
              <a:t>Fluency</a:t>
            </a:r>
          </a:p>
          <a:p>
            <a:pPr marL="1371600" lvl="2" indent="-342900" rtl="0">
              <a:spcBef>
                <a:spcPts val="0"/>
              </a:spcBef>
              <a:spcAft>
                <a:spcPts val="0"/>
              </a:spcAft>
              <a:buSzPct val="100000"/>
              <a:buChar char="■"/>
            </a:pPr>
            <a:r>
              <a:rPr lang="en" sz="1800" dirty="0">
                <a:solidFill>
                  <a:schemeClr val="tx1"/>
                </a:solidFill>
                <a:latin typeface="+mj-lt"/>
              </a:rPr>
              <a:t>high frequency words, oral reading, etc.</a:t>
            </a:r>
          </a:p>
          <a:p>
            <a:pPr marL="914400" lvl="1" indent="-342900" rtl="0">
              <a:spcBef>
                <a:spcPts val="0"/>
              </a:spcBef>
              <a:spcAft>
                <a:spcPts val="0"/>
              </a:spcAft>
              <a:buSzPct val="100000"/>
              <a:buChar char="○"/>
            </a:pPr>
            <a:r>
              <a:rPr lang="en" sz="1800" dirty="0">
                <a:solidFill>
                  <a:schemeClr val="tx1"/>
                </a:solidFill>
                <a:latin typeface="+mj-lt"/>
              </a:rPr>
              <a:t>Vocabulary</a:t>
            </a:r>
          </a:p>
          <a:p>
            <a:pPr marL="1371600" lvl="2" indent="-342900" rtl="0">
              <a:spcBef>
                <a:spcPts val="0"/>
              </a:spcBef>
              <a:spcAft>
                <a:spcPts val="0"/>
              </a:spcAft>
              <a:buSzPct val="100000"/>
              <a:buChar char="■"/>
            </a:pPr>
            <a:r>
              <a:rPr lang="en" sz="1800" dirty="0">
                <a:solidFill>
                  <a:schemeClr val="tx1"/>
                </a:solidFill>
                <a:latin typeface="+mj-lt"/>
              </a:rPr>
              <a:t>word structure, word analysis, words in context, etc.</a:t>
            </a:r>
          </a:p>
          <a:p>
            <a:pPr marL="914400" lvl="1" indent="-342900" rtl="0">
              <a:spcBef>
                <a:spcPts val="0"/>
              </a:spcBef>
              <a:spcAft>
                <a:spcPts val="0"/>
              </a:spcAft>
              <a:buSzPct val="100000"/>
              <a:buChar char="○"/>
            </a:pPr>
            <a:r>
              <a:rPr lang="en" sz="1800" dirty="0">
                <a:solidFill>
                  <a:schemeClr val="tx1"/>
                </a:solidFill>
                <a:latin typeface="+mj-lt"/>
              </a:rPr>
              <a:t>Comprehension</a:t>
            </a:r>
          </a:p>
          <a:p>
            <a:pPr marL="1371600" lvl="2" indent="-342900" rtl="0">
              <a:spcBef>
                <a:spcPts val="0"/>
              </a:spcBef>
              <a:spcAft>
                <a:spcPts val="0"/>
              </a:spcAft>
              <a:buSzPct val="100000"/>
              <a:buChar char="■"/>
            </a:pPr>
            <a:r>
              <a:rPr lang="en" sz="1800" dirty="0">
                <a:solidFill>
                  <a:schemeClr val="tx1"/>
                </a:solidFill>
                <a:latin typeface="+mj-lt"/>
              </a:rPr>
              <a:t>main idea, summarizing, story structure, etc.</a:t>
            </a:r>
          </a:p>
        </p:txBody>
      </p:sp>
      <p:sp>
        <p:nvSpPr>
          <p:cNvPr id="4" name="TextBox 3"/>
          <p:cNvSpPr txBox="1"/>
          <p:nvPr/>
        </p:nvSpPr>
        <p:spPr>
          <a:xfrm>
            <a:off x="6498455" y="4958834"/>
            <a:ext cx="2645545" cy="184666"/>
          </a:xfrm>
          <a:prstGeom prst="rect">
            <a:avLst/>
          </a:prstGeom>
          <a:noFill/>
        </p:spPr>
        <p:txBody>
          <a:bodyPr wrap="square" rtlCol="0">
            <a:spAutoFit/>
          </a:bodyPr>
          <a:lstStyle/>
          <a:p>
            <a:r>
              <a:rPr lang="en-US" sz="600" dirty="0">
                <a:solidFill>
                  <a:schemeClr val="accent5">
                    <a:lumMod val="40000"/>
                    <a:lumOff val="60000"/>
                  </a:schemeClr>
                </a:solidFill>
                <a:latin typeface="+mj-lt"/>
              </a:rPr>
              <a:t>Property of Sara Marr, Martha Soto &amp; Bridgeport Bilingual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The International Children’s Digital Library</a:t>
            </a:r>
          </a:p>
        </p:txBody>
      </p:sp>
      <p:sp>
        <p:nvSpPr>
          <p:cNvPr id="187" name="Shape 18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spcAft>
                <a:spcPts val="0"/>
              </a:spcAft>
              <a:buChar char="●"/>
            </a:pPr>
            <a:r>
              <a:rPr lang="en" u="sng" dirty="0">
                <a:solidFill>
                  <a:schemeClr val="tx1"/>
                </a:solidFill>
                <a:latin typeface="+mn-lt"/>
                <a:hlinkClick r:id="rId3"/>
              </a:rPr>
              <a:t>ICDL: </a:t>
            </a:r>
            <a:r>
              <a:rPr lang="en" dirty="0">
                <a:solidFill>
                  <a:schemeClr val="tx1"/>
                </a:solidFill>
                <a:latin typeface="+mn-lt"/>
              </a:rPr>
              <a:t>This website has over twenty-five hundred books in forty-eight languages that have been digitally scanned so ELs can read them on the computer</a:t>
            </a:r>
          </a:p>
          <a:p>
            <a:pPr marL="457200" lvl="0" indent="-228600" rtl="0">
              <a:spcBef>
                <a:spcPts val="0"/>
              </a:spcBef>
              <a:spcAft>
                <a:spcPts val="0"/>
              </a:spcAft>
              <a:buChar char="●"/>
            </a:pPr>
            <a:r>
              <a:rPr lang="en" dirty="0">
                <a:solidFill>
                  <a:schemeClr val="tx1"/>
                </a:solidFill>
                <a:latin typeface="+mn-lt"/>
              </a:rPr>
              <a:t>To access books from the Home Page </a:t>
            </a:r>
          </a:p>
          <a:p>
            <a:pPr marL="914400" lvl="1" indent="-228600" rtl="0">
              <a:spcBef>
                <a:spcPts val="0"/>
              </a:spcBef>
              <a:spcAft>
                <a:spcPts val="0"/>
              </a:spcAft>
              <a:buChar char="○"/>
            </a:pPr>
            <a:r>
              <a:rPr lang="en" dirty="0">
                <a:solidFill>
                  <a:schemeClr val="tx1"/>
                </a:solidFill>
                <a:latin typeface="+mn-lt"/>
              </a:rPr>
              <a:t>Left Side under “The Library”</a:t>
            </a:r>
          </a:p>
          <a:p>
            <a:pPr marL="914400" lvl="1" indent="-228600" rtl="0">
              <a:spcBef>
                <a:spcPts val="0"/>
              </a:spcBef>
              <a:spcAft>
                <a:spcPts val="0"/>
              </a:spcAft>
              <a:buChar char="○"/>
            </a:pPr>
            <a:r>
              <a:rPr lang="en" dirty="0">
                <a:solidFill>
                  <a:schemeClr val="tx1"/>
                </a:solidFill>
                <a:latin typeface="+mn-lt"/>
              </a:rPr>
              <a:t>First-time Visitors</a:t>
            </a:r>
          </a:p>
          <a:p>
            <a:pPr marL="914400" lvl="1" indent="-228600" rtl="0">
              <a:spcBef>
                <a:spcPts val="0"/>
              </a:spcBef>
              <a:spcAft>
                <a:spcPts val="0"/>
              </a:spcAft>
              <a:buChar char="○"/>
            </a:pPr>
            <a:r>
              <a:rPr lang="en" dirty="0">
                <a:solidFill>
                  <a:schemeClr val="tx1"/>
                </a:solidFill>
                <a:latin typeface="+mn-lt"/>
              </a:rPr>
              <a:t>Read Books</a:t>
            </a:r>
          </a:p>
          <a:p>
            <a:pPr marL="1371600" lvl="2" indent="-228600" rtl="0">
              <a:spcBef>
                <a:spcPts val="0"/>
              </a:spcBef>
              <a:spcAft>
                <a:spcPts val="0"/>
              </a:spcAft>
              <a:buChar char="■"/>
            </a:pPr>
            <a:r>
              <a:rPr lang="en" dirty="0">
                <a:solidFill>
                  <a:schemeClr val="tx1"/>
                </a:solidFill>
                <a:latin typeface="+mn-lt"/>
              </a:rPr>
              <a:t>Advanced Search feature lets you select different languages</a:t>
            </a:r>
          </a:p>
          <a:p>
            <a:pPr marL="457200" lvl="0" indent="-228600" rtl="0">
              <a:spcBef>
                <a:spcPts val="0"/>
              </a:spcBef>
              <a:spcAft>
                <a:spcPts val="0"/>
              </a:spcAft>
              <a:buChar char="●"/>
            </a:pPr>
            <a:r>
              <a:rPr lang="en" dirty="0">
                <a:solidFill>
                  <a:schemeClr val="tx1"/>
                </a:solidFill>
                <a:latin typeface="+mn-lt"/>
              </a:rPr>
              <a:t>This site allows readers to toggle back and forth between multiple languages of the same text in books</a:t>
            </a:r>
          </a:p>
          <a:p>
            <a:pPr marL="914400" lvl="1" indent="-228600" rtl="0">
              <a:spcBef>
                <a:spcPts val="0"/>
              </a:spcBef>
              <a:spcAft>
                <a:spcPts val="0"/>
              </a:spcAft>
              <a:buChar char="○"/>
            </a:pPr>
            <a:r>
              <a:rPr lang="en" dirty="0">
                <a:solidFill>
                  <a:schemeClr val="tx1"/>
                </a:solidFill>
                <a:latin typeface="+mn-lt"/>
              </a:rPr>
              <a:t>Increase comprehension of reading</a:t>
            </a:r>
          </a:p>
          <a:p>
            <a:pPr marL="914400" lvl="1" indent="-228600" rtl="0">
              <a:spcBef>
                <a:spcPts val="0"/>
              </a:spcBef>
              <a:spcAft>
                <a:spcPts val="0"/>
              </a:spcAft>
              <a:buChar char="○"/>
            </a:pPr>
            <a:r>
              <a:rPr lang="en" dirty="0">
                <a:solidFill>
                  <a:schemeClr val="tx1"/>
                </a:solidFill>
                <a:latin typeface="+mn-lt"/>
              </a:rPr>
              <a:t>Uses native language as a support</a:t>
            </a:r>
          </a:p>
        </p:txBody>
      </p:sp>
      <p:sp>
        <p:nvSpPr>
          <p:cNvPr id="4" name="TextBox 3"/>
          <p:cNvSpPr txBox="1"/>
          <p:nvPr/>
        </p:nvSpPr>
        <p:spPr>
          <a:xfrm>
            <a:off x="6498455" y="4958834"/>
            <a:ext cx="2645545" cy="184666"/>
          </a:xfrm>
          <a:prstGeom prst="rect">
            <a:avLst/>
          </a:prstGeom>
          <a:noFill/>
        </p:spPr>
        <p:txBody>
          <a:bodyPr wrap="square" rtlCol="0">
            <a:spAutoFit/>
          </a:bodyPr>
          <a:lstStyle/>
          <a:p>
            <a:r>
              <a:rPr lang="en-US" sz="600" dirty="0">
                <a:solidFill>
                  <a:schemeClr val="accent5">
                    <a:lumMod val="40000"/>
                    <a:lumOff val="60000"/>
                  </a:schemeClr>
                </a:solidFill>
                <a:latin typeface="+mj-lt"/>
              </a:rPr>
              <a:t>Property of Sara Marr, Martha Soto &amp; Bridgeport Bilingual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Special Considerations </a:t>
            </a:r>
          </a:p>
        </p:txBody>
      </p:sp>
      <p:sp>
        <p:nvSpPr>
          <p:cNvPr id="193" name="Shape 193"/>
          <p:cNvSpPr txBox="1">
            <a:spLocks noGrp="1"/>
          </p:cNvSpPr>
          <p:nvPr>
            <p:ph type="body" idx="1"/>
          </p:nvPr>
        </p:nvSpPr>
        <p:spPr>
          <a:xfrm>
            <a:off x="311700" y="1017724"/>
            <a:ext cx="8520600" cy="3873871"/>
          </a:xfrm>
          <a:prstGeom prst="rect">
            <a:avLst/>
          </a:prstGeom>
        </p:spPr>
        <p:txBody>
          <a:bodyPr lIns="91425" tIns="91425" rIns="91425" bIns="91425" anchor="t" anchorCtr="0">
            <a:noAutofit/>
          </a:bodyPr>
          <a:lstStyle/>
          <a:p>
            <a:pPr marL="457200" lvl="0" indent="-228600" rtl="0">
              <a:spcBef>
                <a:spcPts val="0"/>
              </a:spcBef>
            </a:pPr>
            <a:r>
              <a:rPr lang="en" dirty="0">
                <a:solidFill>
                  <a:schemeClr val="tx1"/>
                </a:solidFill>
                <a:latin typeface="+mj-lt"/>
              </a:rPr>
              <a:t>Learn your ELs’ names - how do they want you to pronounce their name? Share the correct pronunciation of their name with their peers and other teachers</a:t>
            </a:r>
          </a:p>
          <a:p>
            <a:pPr marL="457200" lvl="0" indent="-228600" rtl="0">
              <a:spcBef>
                <a:spcPts val="0"/>
              </a:spcBef>
            </a:pPr>
            <a:r>
              <a:rPr lang="en" dirty="0">
                <a:solidFill>
                  <a:schemeClr val="tx1"/>
                </a:solidFill>
                <a:latin typeface="+mj-lt"/>
              </a:rPr>
              <a:t>Offer one on one assistance when possible</a:t>
            </a:r>
          </a:p>
          <a:p>
            <a:pPr marL="457200" lvl="0" indent="-228600" rtl="0">
              <a:spcBef>
                <a:spcPts val="0"/>
              </a:spcBef>
            </a:pPr>
            <a:r>
              <a:rPr lang="en" dirty="0">
                <a:solidFill>
                  <a:schemeClr val="tx1"/>
                </a:solidFill>
                <a:latin typeface="+mj-lt"/>
              </a:rPr>
              <a:t>Assign a peer partner</a:t>
            </a:r>
          </a:p>
          <a:p>
            <a:pPr marL="457200" lvl="0" indent="-228600" rtl="0">
              <a:spcBef>
                <a:spcPts val="0"/>
              </a:spcBef>
            </a:pPr>
            <a:r>
              <a:rPr lang="en" dirty="0">
                <a:solidFill>
                  <a:schemeClr val="tx1"/>
                </a:solidFill>
                <a:latin typeface="+mj-lt"/>
              </a:rPr>
              <a:t>Post a daily schedule using visuals</a:t>
            </a:r>
          </a:p>
          <a:p>
            <a:pPr marL="457200" lvl="0" indent="-228600" rtl="0">
              <a:spcBef>
                <a:spcPts val="0"/>
              </a:spcBef>
            </a:pPr>
            <a:r>
              <a:rPr lang="en" dirty="0">
                <a:solidFill>
                  <a:schemeClr val="tx1"/>
                </a:solidFill>
                <a:latin typeface="+mj-lt"/>
              </a:rPr>
              <a:t>Use an interpreter</a:t>
            </a:r>
          </a:p>
          <a:p>
            <a:pPr marL="457200" lvl="0" indent="-228600" rtl="0">
              <a:spcBef>
                <a:spcPts val="0"/>
              </a:spcBef>
            </a:pPr>
            <a:r>
              <a:rPr lang="en" dirty="0">
                <a:solidFill>
                  <a:schemeClr val="tx1"/>
                </a:solidFill>
                <a:latin typeface="+mj-lt"/>
              </a:rPr>
              <a:t>Use materials related to your ELs’ cultures</a:t>
            </a:r>
          </a:p>
          <a:p>
            <a:pPr marL="457200" lvl="0" indent="-228600" rtl="0">
              <a:spcBef>
                <a:spcPts val="0"/>
              </a:spcBef>
            </a:pPr>
            <a:r>
              <a:rPr lang="en" dirty="0">
                <a:solidFill>
                  <a:schemeClr val="tx1"/>
                </a:solidFill>
                <a:latin typeface="+mj-lt"/>
              </a:rPr>
              <a:t>Label classroom objects in English and your EL’s native language</a:t>
            </a:r>
          </a:p>
          <a:p>
            <a:pPr marL="457200" lvl="0" indent="-228600" rtl="0">
              <a:spcBef>
                <a:spcPts val="0"/>
              </a:spcBef>
            </a:pPr>
            <a:r>
              <a:rPr lang="en" dirty="0">
                <a:solidFill>
                  <a:schemeClr val="tx1"/>
                </a:solidFill>
                <a:latin typeface="+mj-lt"/>
              </a:rPr>
              <a:t>Use cooperative learning</a:t>
            </a:r>
          </a:p>
          <a:p>
            <a:pPr marL="457200" lvl="0" indent="-228600" rtl="0">
              <a:spcBef>
                <a:spcPts val="0"/>
              </a:spcBef>
            </a:pPr>
            <a:r>
              <a:rPr lang="en" dirty="0">
                <a:solidFill>
                  <a:schemeClr val="tx1"/>
                </a:solidFill>
                <a:latin typeface="+mj-lt"/>
              </a:rPr>
              <a:t>Have high expectations for your ELs as you do with your non-ELs</a:t>
            </a:r>
          </a:p>
        </p:txBody>
      </p:sp>
      <p:sp>
        <p:nvSpPr>
          <p:cNvPr id="4" name="TextBox 3"/>
          <p:cNvSpPr txBox="1"/>
          <p:nvPr/>
        </p:nvSpPr>
        <p:spPr>
          <a:xfrm>
            <a:off x="6498455" y="4958834"/>
            <a:ext cx="2645545" cy="184666"/>
          </a:xfrm>
          <a:prstGeom prst="rect">
            <a:avLst/>
          </a:prstGeom>
          <a:noFill/>
        </p:spPr>
        <p:txBody>
          <a:bodyPr wrap="square" rtlCol="0">
            <a:spAutoFit/>
          </a:bodyPr>
          <a:lstStyle/>
          <a:p>
            <a:r>
              <a:rPr lang="en-US" sz="600" dirty="0">
                <a:solidFill>
                  <a:schemeClr val="accent5">
                    <a:lumMod val="40000"/>
                    <a:lumOff val="60000"/>
                  </a:schemeClr>
                </a:solidFill>
                <a:latin typeface="+mj-lt"/>
              </a:rPr>
              <a:t>Property of Sara Marr, Martha Soto &amp; Bridgeport Bilingual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231961"/>
            <a:ext cx="8520600" cy="572700"/>
          </a:xfrm>
          <a:prstGeom prst="rect">
            <a:avLst/>
          </a:prstGeom>
        </p:spPr>
        <p:txBody>
          <a:bodyPr lIns="91425" tIns="91425" rIns="91425" bIns="91425" anchor="t" anchorCtr="0">
            <a:noAutofit/>
          </a:bodyPr>
          <a:lstStyle/>
          <a:p>
            <a:pPr lvl="0" rtl="0">
              <a:spcBef>
                <a:spcPts val="0"/>
              </a:spcBef>
              <a:buNone/>
            </a:pPr>
            <a:r>
              <a:rPr lang="en" dirty="0"/>
              <a:t>Contact Us…	</a:t>
            </a:r>
          </a:p>
        </p:txBody>
      </p:sp>
      <p:sp>
        <p:nvSpPr>
          <p:cNvPr id="199" name="Shape 199"/>
          <p:cNvSpPr txBox="1">
            <a:spLocks noGrp="1"/>
          </p:cNvSpPr>
          <p:nvPr>
            <p:ph type="body" idx="1"/>
          </p:nvPr>
        </p:nvSpPr>
        <p:spPr>
          <a:xfrm>
            <a:off x="311700" y="804661"/>
            <a:ext cx="8520600" cy="4125774"/>
          </a:xfrm>
          <a:prstGeom prst="rect">
            <a:avLst/>
          </a:prstGeom>
        </p:spPr>
        <p:txBody>
          <a:bodyPr lIns="91425" tIns="91425" rIns="91425" bIns="91425" anchor="t" anchorCtr="0">
            <a:noAutofit/>
          </a:bodyPr>
          <a:lstStyle/>
          <a:p>
            <a:pPr marL="457200" lvl="0" indent="-228600" rtl="0">
              <a:spcBef>
                <a:spcPts val="0"/>
              </a:spcBef>
            </a:pPr>
            <a:r>
              <a:rPr lang="en" dirty="0">
                <a:solidFill>
                  <a:schemeClr val="tx1"/>
                </a:solidFill>
              </a:rPr>
              <a:t>Sara Aquino - </a:t>
            </a:r>
            <a:r>
              <a:rPr lang="en" u="sng" dirty="0">
                <a:solidFill>
                  <a:schemeClr val="tx1"/>
                </a:solidFill>
                <a:hlinkClick r:id="rId3"/>
              </a:rPr>
              <a:t>skochaquino@bridgeportedu.net</a:t>
            </a:r>
          </a:p>
          <a:p>
            <a:pPr marL="457200" lvl="0" indent="-228600" rtl="0">
              <a:spcBef>
                <a:spcPts val="0"/>
              </a:spcBef>
            </a:pPr>
            <a:r>
              <a:rPr lang="en" dirty="0">
                <a:solidFill>
                  <a:schemeClr val="tx1"/>
                </a:solidFill>
              </a:rPr>
              <a:t>Jessica Baldizon - </a:t>
            </a:r>
            <a:r>
              <a:rPr lang="en" u="sng" dirty="0">
                <a:solidFill>
                  <a:schemeClr val="tx1"/>
                </a:solidFill>
                <a:hlinkClick r:id="rId4"/>
              </a:rPr>
              <a:t>jbaldizon@bridgeportedu.net</a:t>
            </a:r>
          </a:p>
          <a:p>
            <a:pPr marL="457200" lvl="0" indent="-228600" rtl="0">
              <a:spcBef>
                <a:spcPts val="0"/>
              </a:spcBef>
            </a:pPr>
            <a:r>
              <a:rPr lang="en" dirty="0">
                <a:solidFill>
                  <a:schemeClr val="tx1"/>
                </a:solidFill>
              </a:rPr>
              <a:t>Luz Butler - </a:t>
            </a:r>
            <a:r>
              <a:rPr lang="en" u="sng" dirty="0">
                <a:solidFill>
                  <a:schemeClr val="tx1"/>
                </a:solidFill>
                <a:hlinkClick r:id="rId5"/>
              </a:rPr>
              <a:t>lbutler@bridgeportedu.net</a:t>
            </a:r>
          </a:p>
          <a:p>
            <a:pPr marL="457200" lvl="0" indent="-228600" rtl="0">
              <a:spcBef>
                <a:spcPts val="0"/>
              </a:spcBef>
            </a:pPr>
            <a:r>
              <a:rPr lang="en" dirty="0">
                <a:solidFill>
                  <a:schemeClr val="tx1"/>
                </a:solidFill>
              </a:rPr>
              <a:t>Dana Denomme - </a:t>
            </a:r>
            <a:r>
              <a:rPr lang="en" u="sng" dirty="0">
                <a:solidFill>
                  <a:schemeClr val="tx1"/>
                </a:solidFill>
                <a:hlinkClick r:id="rId6"/>
              </a:rPr>
              <a:t>ddenomme@bridgeportedu.net</a:t>
            </a:r>
          </a:p>
          <a:p>
            <a:pPr marL="457200" lvl="0" indent="-228600" rtl="0">
              <a:spcBef>
                <a:spcPts val="0"/>
              </a:spcBef>
            </a:pPr>
            <a:r>
              <a:rPr lang="en" dirty="0">
                <a:solidFill>
                  <a:schemeClr val="tx1"/>
                </a:solidFill>
              </a:rPr>
              <a:t>William King - </a:t>
            </a:r>
            <a:r>
              <a:rPr lang="en" u="sng" dirty="0">
                <a:solidFill>
                  <a:schemeClr val="tx1"/>
                </a:solidFill>
                <a:hlinkClick r:id="rId7"/>
              </a:rPr>
              <a:t>wking@bridgeportedu.net</a:t>
            </a:r>
          </a:p>
          <a:p>
            <a:pPr marL="457200" lvl="0" indent="-228600" rtl="0">
              <a:spcBef>
                <a:spcPts val="0"/>
              </a:spcBef>
            </a:pPr>
            <a:r>
              <a:rPr lang="en" dirty="0">
                <a:solidFill>
                  <a:schemeClr val="tx1"/>
                </a:solidFill>
              </a:rPr>
              <a:t>Sara Marr - </a:t>
            </a:r>
            <a:r>
              <a:rPr lang="en" u="sng" dirty="0">
                <a:solidFill>
                  <a:schemeClr val="tx1"/>
                </a:solidFill>
                <a:hlinkClick r:id="rId8"/>
              </a:rPr>
              <a:t>mrsmarresl@gmail.com</a:t>
            </a:r>
          </a:p>
          <a:p>
            <a:pPr marL="457200" lvl="0" indent="-228600" rtl="0">
              <a:spcBef>
                <a:spcPts val="0"/>
              </a:spcBef>
            </a:pPr>
            <a:r>
              <a:rPr lang="en" dirty="0">
                <a:solidFill>
                  <a:schemeClr val="tx1"/>
                </a:solidFill>
              </a:rPr>
              <a:t>Leslie Perez - </a:t>
            </a:r>
            <a:r>
              <a:rPr lang="en" u="sng" dirty="0">
                <a:solidFill>
                  <a:schemeClr val="tx1"/>
                </a:solidFill>
                <a:hlinkClick r:id="rId9"/>
              </a:rPr>
              <a:t>lperezverdoni@bridgeportedu.net</a:t>
            </a:r>
          </a:p>
          <a:p>
            <a:pPr marL="457200" lvl="0" indent="-228600" rtl="0">
              <a:spcBef>
                <a:spcPts val="0"/>
              </a:spcBef>
            </a:pPr>
            <a:r>
              <a:rPr lang="en" dirty="0">
                <a:solidFill>
                  <a:schemeClr val="tx1"/>
                </a:solidFill>
              </a:rPr>
              <a:t>Martha Soto - </a:t>
            </a:r>
            <a:r>
              <a:rPr lang="en" u="sng" dirty="0">
                <a:solidFill>
                  <a:schemeClr val="tx1"/>
                </a:solidFill>
                <a:hlinkClick r:id="rId10"/>
              </a:rPr>
              <a:t>msoto@bridgeportedu.net</a:t>
            </a:r>
          </a:p>
        </p:txBody>
      </p:sp>
      <p:sp>
        <p:nvSpPr>
          <p:cNvPr id="4" name="TextBox 3"/>
          <p:cNvSpPr txBox="1"/>
          <p:nvPr/>
        </p:nvSpPr>
        <p:spPr>
          <a:xfrm>
            <a:off x="6498455" y="4958834"/>
            <a:ext cx="2645545" cy="184666"/>
          </a:xfrm>
          <a:prstGeom prst="rect">
            <a:avLst/>
          </a:prstGeom>
          <a:noFill/>
        </p:spPr>
        <p:txBody>
          <a:bodyPr wrap="square" rtlCol="0">
            <a:spAutoFit/>
          </a:bodyPr>
          <a:lstStyle/>
          <a:p>
            <a:r>
              <a:rPr lang="en-US" sz="600" dirty="0">
                <a:solidFill>
                  <a:schemeClr val="accent5">
                    <a:lumMod val="40000"/>
                    <a:lumOff val="60000"/>
                  </a:schemeClr>
                </a:solidFill>
                <a:latin typeface="+mj-lt"/>
              </a:rPr>
              <a:t>Property of Sara Marr, Martha Soto &amp; Bridgeport Bilingual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solidFill>
                  <a:schemeClr val="tx1"/>
                </a:solidFill>
                <a:effectLst>
                  <a:outerShdw blurRad="38100" dist="38100" dir="2700000" algn="tl">
                    <a:srgbClr val="000000">
                      <a:alpha val="43137"/>
                    </a:srgbClr>
                  </a:outerShdw>
                </a:effectLst>
                <a:latin typeface="+mj-lt"/>
              </a:rPr>
              <a:t>Objectives</a:t>
            </a:r>
          </a:p>
        </p:txBody>
      </p:sp>
      <p:sp>
        <p:nvSpPr>
          <p:cNvPr id="111" name="Shape 11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solidFill>
                  <a:schemeClr val="tx1"/>
                </a:solidFill>
                <a:latin typeface="+mj-lt"/>
              </a:rPr>
              <a:t>To provide general education teachers with research based instructional strategies that will make their lessons appropriate for English Learners </a:t>
            </a:r>
          </a:p>
          <a:p>
            <a:pPr lvl="0" rtl="0">
              <a:spcBef>
                <a:spcPts val="0"/>
              </a:spcBef>
              <a:buNone/>
            </a:pPr>
            <a:endParaRPr>
              <a:solidFill>
                <a:schemeClr val="tx1"/>
              </a:solidFill>
              <a:latin typeface="+mj-lt"/>
            </a:endParaRPr>
          </a:p>
          <a:p>
            <a:pPr marL="457200" lvl="0" indent="-228600" rtl="0">
              <a:spcBef>
                <a:spcPts val="0"/>
              </a:spcBef>
            </a:pPr>
            <a:r>
              <a:rPr lang="en">
                <a:solidFill>
                  <a:schemeClr val="tx1"/>
                </a:solidFill>
                <a:latin typeface="+mj-lt"/>
              </a:rPr>
              <a:t>To create a platform for an open professional learning community of educators committed to meeting the unique needs of learners</a:t>
            </a:r>
          </a:p>
        </p:txBody>
      </p:sp>
      <p:sp>
        <p:nvSpPr>
          <p:cNvPr id="4" name="TextBox 3"/>
          <p:cNvSpPr txBox="1"/>
          <p:nvPr/>
        </p:nvSpPr>
        <p:spPr>
          <a:xfrm>
            <a:off x="2796466" y="4767308"/>
            <a:ext cx="4074851" cy="230832"/>
          </a:xfrm>
          <a:prstGeom prst="rect">
            <a:avLst/>
          </a:prstGeom>
          <a:noFill/>
        </p:spPr>
        <p:txBody>
          <a:bodyPr wrap="square" rtlCol="0">
            <a:spAutoFit/>
          </a:bodyPr>
          <a:lstStyle/>
          <a:p>
            <a:r>
              <a:rPr lang="en-US" sz="900" dirty="0">
                <a:solidFill>
                  <a:schemeClr val="accent5">
                    <a:lumMod val="40000"/>
                    <a:lumOff val="60000"/>
                  </a:schemeClr>
                </a:solidFill>
                <a:latin typeface="+mj-lt"/>
              </a:rPr>
              <a:t>Property of Sara Marr, Martha Soto &amp; Bridgeport Bilingual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descr="Screen Shot 2016-06-13 at 6.33.57 PM.png"/>
          <p:cNvPicPr preferRelativeResize="0"/>
          <p:nvPr/>
        </p:nvPicPr>
        <p:blipFill>
          <a:blip r:embed="rId3">
            <a:alphaModFix/>
          </a:blip>
          <a:stretch>
            <a:fillRect/>
          </a:stretch>
        </p:blipFill>
        <p:spPr>
          <a:xfrm>
            <a:off x="2657240" y="0"/>
            <a:ext cx="3829518" cy="5143500"/>
          </a:xfrm>
          <a:prstGeom prst="rect">
            <a:avLst/>
          </a:prstGeom>
          <a:noFill/>
          <a:ln>
            <a:noFill/>
          </a:ln>
        </p:spPr>
      </p:pic>
      <p:sp>
        <p:nvSpPr>
          <p:cNvPr id="117" name="Shape 117"/>
          <p:cNvSpPr txBox="1"/>
          <p:nvPr/>
        </p:nvSpPr>
        <p:spPr>
          <a:xfrm>
            <a:off x="380450" y="1680751"/>
            <a:ext cx="2109300" cy="14340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FFFF"/>
                </a:solidFill>
              </a:rPr>
              <a:t>Sample LAS Links</a:t>
            </a:r>
          </a:p>
          <a:p>
            <a:pPr lvl="0" rtl="0">
              <a:spcBef>
                <a:spcPts val="0"/>
              </a:spcBef>
              <a:buNone/>
            </a:pPr>
            <a:r>
              <a:rPr lang="en">
                <a:solidFill>
                  <a:srgbClr val="FFFFFF"/>
                </a:solidFill>
              </a:rPr>
              <a:t>Grade 4 Report</a:t>
            </a:r>
          </a:p>
          <a:p>
            <a:pPr lvl="0" rtl="0">
              <a:spcBef>
                <a:spcPts val="0"/>
              </a:spcBef>
              <a:buNone/>
            </a:pPr>
            <a:endParaRPr>
              <a:solidFill>
                <a:srgbClr val="FFFFFF"/>
              </a:solidFill>
            </a:endParaRPr>
          </a:p>
          <a:p>
            <a:pPr lvl="0" rtl="0">
              <a:spcBef>
                <a:spcPts val="0"/>
              </a:spcBef>
              <a:buNone/>
            </a:pPr>
            <a:endParaRPr>
              <a:solidFill>
                <a:srgbClr val="FFFFFF"/>
              </a:solidFill>
            </a:endParaRPr>
          </a:p>
        </p:txBody>
      </p:sp>
      <p:sp>
        <p:nvSpPr>
          <p:cNvPr id="118" name="Shape 118"/>
          <p:cNvSpPr txBox="1"/>
          <p:nvPr/>
        </p:nvSpPr>
        <p:spPr>
          <a:xfrm>
            <a:off x="6587900" y="400050"/>
            <a:ext cx="2556000" cy="23121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FFFF"/>
                </a:solidFill>
              </a:rPr>
              <a:t>Noteworthy Information</a:t>
            </a:r>
          </a:p>
          <a:p>
            <a:pPr lvl="0" rtl="0">
              <a:spcBef>
                <a:spcPts val="0"/>
              </a:spcBef>
              <a:buNone/>
            </a:pPr>
            <a:endParaRPr b="1">
              <a:solidFill>
                <a:srgbClr val="FFFFFF"/>
              </a:solidFill>
            </a:endParaRPr>
          </a:p>
          <a:p>
            <a:pPr marL="457200" lvl="0" indent="-228600" rtl="0">
              <a:spcBef>
                <a:spcPts val="0"/>
              </a:spcBef>
              <a:buClr>
                <a:srgbClr val="FFFFFF"/>
              </a:buClr>
              <a:buChar char="●"/>
            </a:pPr>
            <a:r>
              <a:rPr lang="en">
                <a:solidFill>
                  <a:srgbClr val="FFFFFF"/>
                </a:solidFill>
              </a:rPr>
              <a:t>Oral Skills (Speaking &amp; Listening) significantly more developed </a:t>
            </a:r>
          </a:p>
          <a:p>
            <a:pPr marL="914400" lvl="1" indent="-228600" rtl="0">
              <a:spcBef>
                <a:spcPts val="0"/>
              </a:spcBef>
              <a:buClr>
                <a:srgbClr val="FFFFFF"/>
              </a:buClr>
              <a:buChar char="○"/>
            </a:pPr>
            <a:r>
              <a:rPr lang="en">
                <a:solidFill>
                  <a:srgbClr val="FFFFFF"/>
                </a:solidFill>
              </a:rPr>
              <a:t>Level 4</a:t>
            </a:r>
          </a:p>
          <a:p>
            <a:pPr marL="457200" lvl="0" indent="-228600" rtl="0">
              <a:spcBef>
                <a:spcPts val="0"/>
              </a:spcBef>
              <a:buClr>
                <a:srgbClr val="FFFFFF"/>
              </a:buClr>
              <a:buChar char="●"/>
            </a:pPr>
            <a:r>
              <a:rPr lang="en">
                <a:solidFill>
                  <a:srgbClr val="FFFFFF"/>
                </a:solidFill>
              </a:rPr>
              <a:t>Literacy Skills (Reading &amp; Writing) less developed</a:t>
            </a:r>
          </a:p>
          <a:p>
            <a:pPr marL="914400" lvl="1" indent="-228600" rtl="0">
              <a:spcBef>
                <a:spcPts val="0"/>
              </a:spcBef>
              <a:buClr>
                <a:srgbClr val="FFFFFF"/>
              </a:buClr>
              <a:buChar char="○"/>
            </a:pPr>
            <a:r>
              <a:rPr lang="en">
                <a:solidFill>
                  <a:srgbClr val="FFFFFF"/>
                </a:solidFill>
              </a:rPr>
              <a:t>Level 2</a:t>
            </a:r>
          </a:p>
        </p:txBody>
      </p:sp>
      <p:sp>
        <p:nvSpPr>
          <p:cNvPr id="119" name="Shape 119"/>
          <p:cNvSpPr txBox="1">
            <a:spLocks noGrp="1"/>
          </p:cNvSpPr>
          <p:nvPr>
            <p:ph type="title"/>
          </p:nvPr>
        </p:nvSpPr>
        <p:spPr>
          <a:xfrm>
            <a:off x="120642" y="303972"/>
            <a:ext cx="2369100" cy="1513500"/>
          </a:xfrm>
          <a:prstGeom prst="rect">
            <a:avLst/>
          </a:prstGeom>
        </p:spPr>
        <p:txBody>
          <a:bodyPr lIns="91425" tIns="91425" rIns="91425" bIns="91425" anchor="t" anchorCtr="0">
            <a:noAutofit/>
          </a:bodyPr>
          <a:lstStyle/>
          <a:p>
            <a:pPr lvl="0" rtl="0">
              <a:spcBef>
                <a:spcPts val="0"/>
              </a:spcBef>
              <a:buNone/>
            </a:pPr>
            <a:r>
              <a:rPr lang="en"/>
              <a:t>What level are </a:t>
            </a:r>
          </a:p>
          <a:p>
            <a:pPr lvl="0" rtl="0">
              <a:spcBef>
                <a:spcPts val="0"/>
              </a:spcBef>
              <a:buNone/>
            </a:pPr>
            <a:r>
              <a:rPr lang="en"/>
              <a:t>my ELs?</a:t>
            </a:r>
          </a:p>
        </p:txBody>
      </p:sp>
      <p:sp>
        <p:nvSpPr>
          <p:cNvPr id="6" name="TextBox 5"/>
          <p:cNvSpPr txBox="1"/>
          <p:nvPr/>
        </p:nvSpPr>
        <p:spPr>
          <a:xfrm>
            <a:off x="6498455" y="4958834"/>
            <a:ext cx="2645545" cy="184666"/>
          </a:xfrm>
          <a:prstGeom prst="rect">
            <a:avLst/>
          </a:prstGeom>
          <a:noFill/>
        </p:spPr>
        <p:txBody>
          <a:bodyPr wrap="square" rtlCol="0">
            <a:spAutoFit/>
          </a:bodyPr>
          <a:lstStyle/>
          <a:p>
            <a:r>
              <a:rPr lang="en-US" sz="600" dirty="0">
                <a:solidFill>
                  <a:schemeClr val="accent5">
                    <a:lumMod val="40000"/>
                    <a:lumOff val="60000"/>
                  </a:schemeClr>
                </a:solidFill>
                <a:latin typeface="+mj-lt"/>
              </a:rPr>
              <a:t>Property of Sara Marr, Martha Soto &amp; Bridgeport Bilingual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descr="Screen Shot 2016-06-13 at 6.40.47 PM.png"/>
          <p:cNvPicPr preferRelativeResize="0"/>
          <p:nvPr/>
        </p:nvPicPr>
        <p:blipFill>
          <a:blip r:embed="rId3">
            <a:alphaModFix/>
          </a:blip>
          <a:stretch>
            <a:fillRect/>
          </a:stretch>
        </p:blipFill>
        <p:spPr>
          <a:xfrm>
            <a:off x="2668555" y="0"/>
            <a:ext cx="3806890" cy="5143500"/>
          </a:xfrm>
          <a:prstGeom prst="rect">
            <a:avLst/>
          </a:prstGeom>
          <a:noFill/>
          <a:ln>
            <a:noFill/>
          </a:ln>
        </p:spPr>
      </p:pic>
      <p:sp>
        <p:nvSpPr>
          <p:cNvPr id="125" name="Shape 125"/>
          <p:cNvSpPr txBox="1"/>
          <p:nvPr/>
        </p:nvSpPr>
        <p:spPr>
          <a:xfrm>
            <a:off x="6588000" y="72175"/>
            <a:ext cx="2556000" cy="25047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FFFF"/>
                </a:solidFill>
              </a:rPr>
              <a:t>Noteworthy Information</a:t>
            </a:r>
          </a:p>
          <a:p>
            <a:pPr lvl="0" rtl="0">
              <a:spcBef>
                <a:spcPts val="0"/>
              </a:spcBef>
              <a:buNone/>
            </a:pPr>
            <a:endParaRPr b="1">
              <a:solidFill>
                <a:srgbClr val="FFFFFF"/>
              </a:solidFill>
            </a:endParaRPr>
          </a:p>
          <a:p>
            <a:pPr marL="457200" lvl="0" indent="-228600" rtl="0">
              <a:spcBef>
                <a:spcPts val="0"/>
              </a:spcBef>
              <a:buClr>
                <a:srgbClr val="FFFFFF"/>
              </a:buClr>
              <a:buChar char="●"/>
            </a:pPr>
            <a:r>
              <a:rPr lang="en">
                <a:solidFill>
                  <a:srgbClr val="FFFFFF"/>
                </a:solidFill>
              </a:rPr>
              <a:t>Oral Skills (Speaking &amp; Listening) more developed</a:t>
            </a:r>
          </a:p>
          <a:p>
            <a:pPr marL="914400" lvl="1" indent="-228600" rtl="0">
              <a:spcBef>
                <a:spcPts val="0"/>
              </a:spcBef>
              <a:buClr>
                <a:srgbClr val="FFFFFF"/>
              </a:buClr>
              <a:buChar char="○"/>
            </a:pPr>
            <a:r>
              <a:rPr lang="en">
                <a:solidFill>
                  <a:srgbClr val="FFFFFF"/>
                </a:solidFill>
              </a:rPr>
              <a:t>Level 4</a:t>
            </a:r>
          </a:p>
          <a:p>
            <a:pPr marL="457200" lvl="0" indent="-228600" rtl="0">
              <a:spcBef>
                <a:spcPts val="0"/>
              </a:spcBef>
              <a:buClr>
                <a:srgbClr val="FFFFFF"/>
              </a:buClr>
              <a:buChar char="●"/>
            </a:pPr>
            <a:r>
              <a:rPr lang="en">
                <a:solidFill>
                  <a:srgbClr val="FFFFFF"/>
                </a:solidFill>
              </a:rPr>
              <a:t>Literacy Skills (Reading &amp; Writing) less developed</a:t>
            </a:r>
          </a:p>
          <a:p>
            <a:pPr marL="914400" lvl="1" indent="-228600" rtl="0">
              <a:spcBef>
                <a:spcPts val="0"/>
              </a:spcBef>
              <a:buClr>
                <a:srgbClr val="FFFFFF"/>
              </a:buClr>
              <a:buChar char="○"/>
            </a:pPr>
            <a:r>
              <a:rPr lang="en">
                <a:solidFill>
                  <a:srgbClr val="FFFFFF"/>
                </a:solidFill>
              </a:rPr>
              <a:t>Level 3 &amp; 4</a:t>
            </a:r>
          </a:p>
        </p:txBody>
      </p:sp>
      <p:sp>
        <p:nvSpPr>
          <p:cNvPr id="126" name="Shape 126"/>
          <p:cNvSpPr txBox="1"/>
          <p:nvPr/>
        </p:nvSpPr>
        <p:spPr>
          <a:xfrm>
            <a:off x="223250" y="1556600"/>
            <a:ext cx="2445300" cy="1561500"/>
          </a:xfrm>
          <a:prstGeom prst="rect">
            <a:avLst/>
          </a:prstGeom>
          <a:noFill/>
          <a:ln>
            <a:noFill/>
          </a:ln>
        </p:spPr>
        <p:txBody>
          <a:bodyPr lIns="91425" tIns="91425" rIns="91425" bIns="91425" anchor="ctr" anchorCtr="0">
            <a:noAutofit/>
          </a:bodyPr>
          <a:lstStyle/>
          <a:p>
            <a:pPr lvl="0" rtl="0">
              <a:spcBef>
                <a:spcPts val="0"/>
              </a:spcBef>
              <a:buNone/>
            </a:pPr>
            <a:r>
              <a:rPr lang="en" b="1">
                <a:solidFill>
                  <a:srgbClr val="FFFFFF"/>
                </a:solidFill>
              </a:rPr>
              <a:t>Sample LAS Links</a:t>
            </a:r>
          </a:p>
          <a:p>
            <a:pPr lvl="0" rtl="0">
              <a:spcBef>
                <a:spcPts val="0"/>
              </a:spcBef>
              <a:buNone/>
            </a:pPr>
            <a:r>
              <a:rPr lang="en">
                <a:solidFill>
                  <a:srgbClr val="FFFFFF"/>
                </a:solidFill>
              </a:rPr>
              <a:t>Grade 7 Report</a:t>
            </a:r>
          </a:p>
          <a:p>
            <a:pPr lvl="0" rtl="0">
              <a:spcBef>
                <a:spcPts val="0"/>
              </a:spcBef>
              <a:buNone/>
            </a:pPr>
            <a:endParaRPr>
              <a:solidFill>
                <a:srgbClr val="FFFFFF"/>
              </a:solidFill>
            </a:endParaRPr>
          </a:p>
          <a:p>
            <a:pPr lvl="0" rtl="0">
              <a:spcBef>
                <a:spcPts val="0"/>
              </a:spcBef>
              <a:buNone/>
            </a:pPr>
            <a:endParaRPr>
              <a:solidFill>
                <a:srgbClr val="FFFFFF"/>
              </a:solidFill>
            </a:endParaRPr>
          </a:p>
          <a:p>
            <a:pPr lvl="0" rtl="0">
              <a:spcBef>
                <a:spcPts val="0"/>
              </a:spcBef>
              <a:buNone/>
            </a:pPr>
            <a:endParaRPr/>
          </a:p>
        </p:txBody>
      </p:sp>
      <p:sp>
        <p:nvSpPr>
          <p:cNvPr id="127" name="Shape 127"/>
          <p:cNvSpPr txBox="1">
            <a:spLocks noGrp="1"/>
          </p:cNvSpPr>
          <p:nvPr>
            <p:ph type="title"/>
          </p:nvPr>
        </p:nvSpPr>
        <p:spPr>
          <a:xfrm>
            <a:off x="199200" y="296075"/>
            <a:ext cx="2356800" cy="1436100"/>
          </a:xfrm>
          <a:prstGeom prst="rect">
            <a:avLst/>
          </a:prstGeom>
        </p:spPr>
        <p:txBody>
          <a:bodyPr lIns="91425" tIns="91425" rIns="91425" bIns="91425" anchor="t" anchorCtr="0">
            <a:noAutofit/>
          </a:bodyPr>
          <a:lstStyle/>
          <a:p>
            <a:pPr lvl="0" rtl="0">
              <a:spcBef>
                <a:spcPts val="0"/>
              </a:spcBef>
              <a:buNone/>
            </a:pPr>
            <a:r>
              <a:rPr lang="en"/>
              <a:t>What level are</a:t>
            </a:r>
          </a:p>
          <a:p>
            <a:pPr lvl="0" rtl="0">
              <a:spcBef>
                <a:spcPts val="0"/>
              </a:spcBef>
              <a:buNone/>
            </a:pPr>
            <a:r>
              <a:rPr lang="en"/>
              <a:t>my ELs?</a:t>
            </a:r>
          </a:p>
        </p:txBody>
      </p:sp>
      <p:sp>
        <p:nvSpPr>
          <p:cNvPr id="6" name="TextBox 5"/>
          <p:cNvSpPr txBox="1"/>
          <p:nvPr/>
        </p:nvSpPr>
        <p:spPr>
          <a:xfrm>
            <a:off x="6498455" y="4958834"/>
            <a:ext cx="2645545" cy="184666"/>
          </a:xfrm>
          <a:prstGeom prst="rect">
            <a:avLst/>
          </a:prstGeom>
          <a:noFill/>
        </p:spPr>
        <p:txBody>
          <a:bodyPr wrap="square" rtlCol="0">
            <a:spAutoFit/>
          </a:bodyPr>
          <a:lstStyle/>
          <a:p>
            <a:r>
              <a:rPr lang="en-US" sz="600" dirty="0">
                <a:solidFill>
                  <a:schemeClr val="accent5">
                    <a:lumMod val="40000"/>
                    <a:lumOff val="60000"/>
                  </a:schemeClr>
                </a:solidFill>
                <a:latin typeface="+mj-lt"/>
              </a:rPr>
              <a:t>Property of Sara Marr, Martha Soto &amp; Bridgeport Bilingual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45025"/>
            <a:ext cx="8520600" cy="1002600"/>
          </a:xfrm>
          <a:prstGeom prst="rect">
            <a:avLst/>
          </a:prstGeom>
        </p:spPr>
        <p:txBody>
          <a:bodyPr lIns="91425" tIns="91425" rIns="91425" bIns="91425" anchor="t" anchorCtr="0">
            <a:noAutofit/>
          </a:bodyPr>
          <a:lstStyle/>
          <a:p>
            <a:pPr lvl="0" rtl="0">
              <a:spcBef>
                <a:spcPts val="0"/>
              </a:spcBef>
              <a:buNone/>
            </a:pPr>
            <a:r>
              <a:rPr lang="en"/>
              <a:t>How can I help my ELs be successful  based on their levels?</a:t>
            </a:r>
          </a:p>
        </p:txBody>
      </p:sp>
      <p:sp>
        <p:nvSpPr>
          <p:cNvPr id="133" name="Shape 133"/>
          <p:cNvSpPr txBox="1"/>
          <p:nvPr/>
        </p:nvSpPr>
        <p:spPr>
          <a:xfrm>
            <a:off x="471575" y="1699900"/>
            <a:ext cx="7062600" cy="737100"/>
          </a:xfrm>
          <a:prstGeom prst="rect">
            <a:avLst/>
          </a:prstGeom>
          <a:noFill/>
          <a:ln>
            <a:noFill/>
          </a:ln>
        </p:spPr>
        <p:txBody>
          <a:bodyPr lIns="91425" tIns="91425" rIns="91425" bIns="91425" anchor="t" anchorCtr="0">
            <a:noAutofit/>
          </a:bodyPr>
          <a:lstStyle/>
          <a:p>
            <a:pPr lvl="0" rtl="0">
              <a:spcBef>
                <a:spcPts val="0"/>
              </a:spcBef>
              <a:buNone/>
            </a:pPr>
            <a:r>
              <a:rPr lang="en" sz="1800" u="sng">
                <a:solidFill>
                  <a:schemeClr val="hlink"/>
                </a:solidFill>
                <a:latin typeface="Average"/>
                <a:ea typeface="Average"/>
                <a:cs typeface="Average"/>
                <a:sym typeface="Average"/>
                <a:hlinkClick r:id="rId3"/>
              </a:rPr>
              <a:t>RESC Alliance ELL Strategy Desk Cards</a:t>
            </a:r>
            <a:r>
              <a:rPr lang="en" sz="1800">
                <a:solidFill>
                  <a:srgbClr val="FFFFFF"/>
                </a:solidFill>
                <a:latin typeface="Average"/>
                <a:ea typeface="Average"/>
                <a:cs typeface="Average"/>
                <a:sym typeface="Average"/>
              </a:rPr>
              <a:t> - included in your gift bags</a:t>
            </a:r>
          </a:p>
        </p:txBody>
      </p:sp>
      <p:sp>
        <p:nvSpPr>
          <p:cNvPr id="4" name="TextBox 3"/>
          <p:cNvSpPr txBox="1"/>
          <p:nvPr/>
        </p:nvSpPr>
        <p:spPr>
          <a:xfrm>
            <a:off x="6498455" y="4958834"/>
            <a:ext cx="2645545" cy="184666"/>
          </a:xfrm>
          <a:prstGeom prst="rect">
            <a:avLst/>
          </a:prstGeom>
          <a:noFill/>
        </p:spPr>
        <p:txBody>
          <a:bodyPr wrap="square" rtlCol="0">
            <a:spAutoFit/>
          </a:bodyPr>
          <a:lstStyle/>
          <a:p>
            <a:r>
              <a:rPr lang="en-US" sz="600" dirty="0">
                <a:solidFill>
                  <a:schemeClr val="accent5">
                    <a:lumMod val="40000"/>
                    <a:lumOff val="60000"/>
                  </a:schemeClr>
                </a:solidFill>
                <a:latin typeface="+mj-lt"/>
              </a:rPr>
              <a:t>Property of Sara Marr, Martha Soto &amp; Bridgeport Bilingual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Visuals</a:t>
            </a:r>
          </a:p>
        </p:txBody>
      </p:sp>
      <p:sp>
        <p:nvSpPr>
          <p:cNvPr id="139" name="Shape 139"/>
          <p:cNvSpPr txBox="1">
            <a:spLocks noGrp="1"/>
          </p:cNvSpPr>
          <p:nvPr>
            <p:ph type="body" idx="1"/>
          </p:nvPr>
        </p:nvSpPr>
        <p:spPr>
          <a:xfrm>
            <a:off x="299425" y="1017725"/>
            <a:ext cx="8544000" cy="3944100"/>
          </a:xfrm>
          <a:prstGeom prst="rect">
            <a:avLst/>
          </a:prstGeom>
        </p:spPr>
        <p:txBody>
          <a:bodyPr lIns="91425" tIns="91425" rIns="91425" bIns="91425" anchor="t" anchorCtr="0">
            <a:noAutofit/>
          </a:bodyPr>
          <a:lstStyle/>
          <a:p>
            <a:pPr lvl="0" rtl="0">
              <a:spcBef>
                <a:spcPts val="0"/>
              </a:spcBef>
              <a:buNone/>
            </a:pPr>
            <a:r>
              <a:rPr lang="en"/>
              <a:t>"A picture is worth a thousand words." - Unknown</a:t>
            </a:r>
          </a:p>
          <a:p>
            <a:pPr lvl="0" rtl="0">
              <a:spcBef>
                <a:spcPts val="0"/>
              </a:spcBef>
              <a:buNone/>
            </a:pPr>
            <a:r>
              <a:rPr lang="en"/>
              <a:t>Using visuals with English Learners (ELs) in your classes is very beneficial not only for them but for your other students as well. Utilizing visuals can give them background knowledge and help them better understand concepts in English.</a:t>
            </a:r>
          </a:p>
          <a:p>
            <a:pPr lvl="0" rtl="0">
              <a:spcBef>
                <a:spcPts val="0"/>
              </a:spcBef>
              <a:buNone/>
            </a:pPr>
            <a:r>
              <a:rPr lang="en"/>
              <a:t>Some examples are:</a:t>
            </a:r>
          </a:p>
          <a:p>
            <a:pPr marL="457200" lvl="0" indent="-228600" rtl="0">
              <a:spcBef>
                <a:spcPts val="0"/>
              </a:spcBef>
              <a:buChar char="-"/>
            </a:pPr>
            <a:r>
              <a:rPr lang="en"/>
              <a:t>pictures for key vocabulary terms</a:t>
            </a:r>
          </a:p>
          <a:p>
            <a:pPr marL="457200" lvl="0" indent="-228600" rtl="0">
              <a:spcBef>
                <a:spcPts val="0"/>
              </a:spcBef>
              <a:buChar char="-"/>
            </a:pPr>
            <a:r>
              <a:rPr lang="en"/>
              <a:t>realia </a:t>
            </a:r>
          </a:p>
          <a:p>
            <a:pPr marL="457200" lvl="0" indent="-228600" rtl="0">
              <a:spcBef>
                <a:spcPts val="0"/>
              </a:spcBef>
              <a:buChar char="-"/>
            </a:pPr>
            <a:r>
              <a:rPr lang="en"/>
              <a:t>pictures of everyday needs: bathroom/nurse/water fountain (alleviate their anxiety)</a:t>
            </a:r>
          </a:p>
          <a:p>
            <a:pPr marL="457200" lvl="0" indent="-228600" rtl="0">
              <a:spcBef>
                <a:spcPts val="0"/>
              </a:spcBef>
              <a:buChar char="-"/>
            </a:pPr>
            <a:r>
              <a:rPr lang="en"/>
              <a:t>videos </a:t>
            </a:r>
          </a:p>
          <a:p>
            <a:pPr lvl="0" rtl="0">
              <a:spcBef>
                <a:spcPts val="0"/>
              </a:spcBef>
              <a:buNone/>
            </a:pPr>
            <a:endParaRPr/>
          </a:p>
        </p:txBody>
      </p:sp>
      <p:sp>
        <p:nvSpPr>
          <p:cNvPr id="4" name="TextBox 3"/>
          <p:cNvSpPr txBox="1"/>
          <p:nvPr/>
        </p:nvSpPr>
        <p:spPr>
          <a:xfrm>
            <a:off x="6498455" y="4958834"/>
            <a:ext cx="2645545" cy="184666"/>
          </a:xfrm>
          <a:prstGeom prst="rect">
            <a:avLst/>
          </a:prstGeom>
          <a:noFill/>
        </p:spPr>
        <p:txBody>
          <a:bodyPr wrap="square" rtlCol="0">
            <a:spAutoFit/>
          </a:bodyPr>
          <a:lstStyle/>
          <a:p>
            <a:r>
              <a:rPr lang="en-US" sz="600" dirty="0">
                <a:solidFill>
                  <a:schemeClr val="accent5">
                    <a:lumMod val="40000"/>
                    <a:lumOff val="60000"/>
                  </a:schemeClr>
                </a:solidFill>
                <a:latin typeface="+mj-lt"/>
              </a:rPr>
              <a:t>Property of Sara Marr, Martha Soto &amp; Bridgeport Bilingual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291625" y="83750"/>
            <a:ext cx="8368200" cy="686100"/>
          </a:xfrm>
          <a:prstGeom prst="rect">
            <a:avLst/>
          </a:prstGeom>
        </p:spPr>
        <p:txBody>
          <a:bodyPr lIns="91425" tIns="91425" rIns="91425" bIns="91425" anchor="t" anchorCtr="0">
            <a:noAutofit/>
          </a:bodyPr>
          <a:lstStyle/>
          <a:p>
            <a:pPr lvl="0" rtl="0">
              <a:spcBef>
                <a:spcPts val="0"/>
              </a:spcBef>
              <a:buNone/>
            </a:pPr>
            <a:r>
              <a:rPr lang="en" dirty="0">
                <a:solidFill>
                  <a:schemeClr val="tx1"/>
                </a:solidFill>
                <a:latin typeface="+mj-lt"/>
                <a:ea typeface="MingLiU-ExtB" panose="02020500000000000000" pitchFamily="18" charset="-120"/>
              </a:rPr>
              <a:t>Visuals</a:t>
            </a:r>
            <a:r>
              <a:rPr lang="en" dirty="0">
                <a:latin typeface="+mj-lt"/>
              </a:rPr>
              <a:t> c</a:t>
            </a:r>
            <a:r>
              <a:rPr lang="en" sz="2800" dirty="0">
                <a:latin typeface="+mj-lt"/>
              </a:rPr>
              <a:t>o</a:t>
            </a:r>
            <a:r>
              <a:rPr lang="en" dirty="0">
                <a:latin typeface="+mj-lt"/>
              </a:rPr>
              <a:t>nt.</a:t>
            </a:r>
          </a:p>
        </p:txBody>
      </p:sp>
      <p:pic>
        <p:nvPicPr>
          <p:cNvPr id="145" name="Shape 145" descr="460b9c7583aa36e8c999ee8f019e1d48.jpg"/>
          <p:cNvPicPr preferRelativeResize="0"/>
          <p:nvPr/>
        </p:nvPicPr>
        <p:blipFill>
          <a:blip r:embed="rId3">
            <a:alphaModFix/>
          </a:blip>
          <a:stretch>
            <a:fillRect/>
          </a:stretch>
        </p:blipFill>
        <p:spPr>
          <a:xfrm>
            <a:off x="419157" y="848664"/>
            <a:ext cx="2661395" cy="3554661"/>
          </a:xfrm>
          <a:prstGeom prst="rect">
            <a:avLst/>
          </a:prstGeom>
          <a:noFill/>
          <a:ln>
            <a:noFill/>
          </a:ln>
        </p:spPr>
      </p:pic>
      <p:pic>
        <p:nvPicPr>
          <p:cNvPr id="146" name="Shape 146" descr="f7ec57069eb991071c0e1135dc4e9700.jpg"/>
          <p:cNvPicPr preferRelativeResize="0"/>
          <p:nvPr/>
        </p:nvPicPr>
        <p:blipFill>
          <a:blip r:embed="rId4">
            <a:alphaModFix/>
          </a:blip>
          <a:stretch>
            <a:fillRect/>
          </a:stretch>
        </p:blipFill>
        <p:spPr>
          <a:xfrm>
            <a:off x="4003829" y="267324"/>
            <a:ext cx="4942620" cy="4242532"/>
          </a:xfrm>
          <a:prstGeom prst="rect">
            <a:avLst/>
          </a:prstGeom>
          <a:noFill/>
          <a:ln>
            <a:noFill/>
          </a:ln>
        </p:spPr>
      </p:pic>
      <p:sp>
        <p:nvSpPr>
          <p:cNvPr id="5" name="TextBox 4"/>
          <p:cNvSpPr txBox="1"/>
          <p:nvPr/>
        </p:nvSpPr>
        <p:spPr>
          <a:xfrm>
            <a:off x="6498455" y="4958834"/>
            <a:ext cx="2645545" cy="184666"/>
          </a:xfrm>
          <a:prstGeom prst="rect">
            <a:avLst/>
          </a:prstGeom>
          <a:noFill/>
        </p:spPr>
        <p:txBody>
          <a:bodyPr wrap="square" rtlCol="0">
            <a:spAutoFit/>
          </a:bodyPr>
          <a:lstStyle/>
          <a:p>
            <a:r>
              <a:rPr lang="en-US" sz="600" dirty="0">
                <a:solidFill>
                  <a:schemeClr val="accent5">
                    <a:lumMod val="40000"/>
                    <a:lumOff val="60000"/>
                  </a:schemeClr>
                </a:solidFill>
                <a:latin typeface="+mj-lt"/>
              </a:rPr>
              <a:t>Property of Sara Marr, Martha Soto &amp; Bridgeport Bilingual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68925" y="188375"/>
            <a:ext cx="8520600" cy="572700"/>
          </a:xfrm>
          <a:prstGeom prst="rect">
            <a:avLst/>
          </a:prstGeom>
        </p:spPr>
        <p:txBody>
          <a:bodyPr lIns="91425" tIns="91425" rIns="91425" bIns="91425" anchor="t" anchorCtr="0">
            <a:noAutofit/>
          </a:bodyPr>
          <a:lstStyle/>
          <a:p>
            <a:pPr lvl="0" rtl="0">
              <a:spcBef>
                <a:spcPts val="0"/>
              </a:spcBef>
              <a:buNone/>
            </a:pPr>
            <a:r>
              <a:rPr lang="en"/>
              <a:t>Word Walls</a:t>
            </a:r>
          </a:p>
        </p:txBody>
      </p:sp>
      <p:pic>
        <p:nvPicPr>
          <p:cNvPr id="152" name="Shape 152" descr="word-wall-ELL2-1-1024x768.jpg"/>
          <p:cNvPicPr preferRelativeResize="0"/>
          <p:nvPr/>
        </p:nvPicPr>
        <p:blipFill>
          <a:blip r:embed="rId3">
            <a:alphaModFix/>
          </a:blip>
          <a:stretch>
            <a:fillRect/>
          </a:stretch>
        </p:blipFill>
        <p:spPr>
          <a:xfrm>
            <a:off x="0" y="1293698"/>
            <a:ext cx="4561548" cy="3421175"/>
          </a:xfrm>
          <a:prstGeom prst="rect">
            <a:avLst/>
          </a:prstGeom>
          <a:noFill/>
          <a:ln>
            <a:noFill/>
          </a:ln>
        </p:spPr>
      </p:pic>
      <p:pic>
        <p:nvPicPr>
          <p:cNvPr id="153" name="Shape 153" descr="word-wall.jpg"/>
          <p:cNvPicPr preferRelativeResize="0"/>
          <p:nvPr/>
        </p:nvPicPr>
        <p:blipFill>
          <a:blip r:embed="rId4">
            <a:alphaModFix/>
          </a:blip>
          <a:stretch>
            <a:fillRect/>
          </a:stretch>
        </p:blipFill>
        <p:spPr>
          <a:xfrm>
            <a:off x="4561550" y="1293700"/>
            <a:ext cx="4561548" cy="3421173"/>
          </a:xfrm>
          <a:prstGeom prst="rect">
            <a:avLst/>
          </a:prstGeom>
          <a:noFill/>
          <a:ln>
            <a:noFill/>
          </a:ln>
        </p:spPr>
      </p:pic>
      <p:sp>
        <p:nvSpPr>
          <p:cNvPr id="5" name="TextBox 4"/>
          <p:cNvSpPr txBox="1"/>
          <p:nvPr/>
        </p:nvSpPr>
        <p:spPr>
          <a:xfrm>
            <a:off x="6498455" y="4958834"/>
            <a:ext cx="2645545" cy="184666"/>
          </a:xfrm>
          <a:prstGeom prst="rect">
            <a:avLst/>
          </a:prstGeom>
          <a:noFill/>
        </p:spPr>
        <p:txBody>
          <a:bodyPr wrap="square" rtlCol="0">
            <a:spAutoFit/>
          </a:bodyPr>
          <a:lstStyle/>
          <a:p>
            <a:r>
              <a:rPr lang="en-US" sz="600" dirty="0">
                <a:solidFill>
                  <a:schemeClr val="accent5">
                    <a:lumMod val="40000"/>
                    <a:lumOff val="60000"/>
                  </a:schemeClr>
                </a:solidFill>
                <a:latin typeface="+mj-lt"/>
              </a:rPr>
              <a:t>Property of Sara Marr, Martha Soto &amp; Bridgeport Bilingual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179175"/>
            <a:ext cx="8520600" cy="572700"/>
          </a:xfrm>
          <a:prstGeom prst="rect">
            <a:avLst/>
          </a:prstGeom>
        </p:spPr>
        <p:txBody>
          <a:bodyPr lIns="91425" tIns="91425" rIns="91425" bIns="91425" anchor="t" anchorCtr="0">
            <a:noAutofit/>
          </a:bodyPr>
          <a:lstStyle/>
          <a:p>
            <a:pPr lvl="0" rtl="0">
              <a:spcBef>
                <a:spcPts val="0"/>
              </a:spcBef>
              <a:buNone/>
            </a:pPr>
            <a:r>
              <a:rPr lang="en"/>
              <a:t>Personal Dictionaries</a:t>
            </a:r>
          </a:p>
        </p:txBody>
      </p:sp>
      <p:sp>
        <p:nvSpPr>
          <p:cNvPr id="159" name="Shape 159"/>
          <p:cNvSpPr txBox="1">
            <a:spLocks noGrp="1"/>
          </p:cNvSpPr>
          <p:nvPr>
            <p:ph type="body" idx="1"/>
          </p:nvPr>
        </p:nvSpPr>
        <p:spPr>
          <a:xfrm>
            <a:off x="348305" y="817502"/>
            <a:ext cx="8447400" cy="4137300"/>
          </a:xfrm>
          <a:prstGeom prst="rect">
            <a:avLst/>
          </a:prstGeom>
        </p:spPr>
        <p:txBody>
          <a:bodyPr lIns="91425" tIns="91425" rIns="91425" bIns="91425" anchor="t" anchorCtr="0">
            <a:noAutofit/>
          </a:bodyPr>
          <a:lstStyle/>
          <a:p>
            <a:pPr marL="457200" lvl="0" indent="-228600" rtl="0">
              <a:spcBef>
                <a:spcPts val="0"/>
              </a:spcBef>
            </a:pPr>
            <a:r>
              <a:rPr lang="en"/>
              <a:t>New Arrivals - write the word in English, draw a picture, and write the word in their native language</a:t>
            </a:r>
          </a:p>
          <a:p>
            <a:pPr lvl="0" rtl="0">
              <a:spcBef>
                <a:spcPts val="0"/>
              </a:spcBef>
              <a:buNone/>
            </a:pPr>
            <a:endParaRPr/>
          </a:p>
          <a:p>
            <a:pPr lvl="0" rtl="0">
              <a:spcBef>
                <a:spcPts val="0"/>
              </a:spcBef>
              <a:buNone/>
            </a:pPr>
            <a:endParaRPr/>
          </a:p>
          <a:p>
            <a:pPr lvl="0" rtl="0">
              <a:spcBef>
                <a:spcPts val="0"/>
              </a:spcBef>
              <a:buNone/>
            </a:pPr>
            <a:endParaRPr/>
          </a:p>
          <a:p>
            <a:pPr marL="457200" lvl="0" indent="-228600" rtl="0">
              <a:spcBef>
                <a:spcPts val="0"/>
              </a:spcBef>
            </a:pPr>
            <a:r>
              <a:rPr lang="en"/>
              <a:t>This activity can be modified for all different language proficiency levels</a:t>
            </a:r>
          </a:p>
          <a:p>
            <a:pPr marL="914400" lvl="1" indent="-228600" rtl="0">
              <a:spcBef>
                <a:spcPts val="0"/>
              </a:spcBef>
            </a:pPr>
            <a:r>
              <a:rPr lang="en"/>
              <a:t>Instead of drawing a picture, have students…</a:t>
            </a:r>
          </a:p>
          <a:p>
            <a:pPr marL="1371600" lvl="2" indent="-228600" rtl="0">
              <a:spcBef>
                <a:spcPts val="0"/>
              </a:spcBef>
            </a:pPr>
            <a:r>
              <a:rPr lang="en"/>
              <a:t>Use the word in a sentence</a:t>
            </a:r>
          </a:p>
          <a:p>
            <a:pPr marL="1371600" lvl="2" indent="-228600" rtl="0">
              <a:spcBef>
                <a:spcPts val="0"/>
              </a:spcBef>
            </a:pPr>
            <a:r>
              <a:rPr lang="en"/>
              <a:t>Write a synonym or antonym</a:t>
            </a:r>
          </a:p>
          <a:p>
            <a:pPr marL="1371600" lvl="2" indent="-228600" rtl="0">
              <a:spcBef>
                <a:spcPts val="0"/>
              </a:spcBef>
            </a:pPr>
            <a:r>
              <a:rPr lang="en"/>
              <a:t>Write their own definition of the word</a:t>
            </a:r>
          </a:p>
          <a:p>
            <a:pPr marL="1371600" lvl="2" indent="-228600" rtl="0">
              <a:spcBef>
                <a:spcPts val="0"/>
              </a:spcBef>
            </a:pPr>
            <a:r>
              <a:rPr lang="en"/>
              <a:t>Write examples and nonexamples of the word</a:t>
            </a:r>
          </a:p>
          <a:p>
            <a:pPr lvl="0" rtl="0">
              <a:spcBef>
                <a:spcPts val="0"/>
              </a:spcBef>
              <a:buNone/>
            </a:pPr>
            <a:endParaRPr/>
          </a:p>
          <a:p>
            <a:pPr lvl="0" rtl="0">
              <a:spcBef>
                <a:spcPts val="0"/>
              </a:spcBef>
              <a:buNone/>
            </a:pPr>
            <a:endParaRPr/>
          </a:p>
        </p:txBody>
      </p:sp>
      <p:graphicFrame>
        <p:nvGraphicFramePr>
          <p:cNvPr id="160" name="Shape 160"/>
          <p:cNvGraphicFramePr/>
          <p:nvPr/>
        </p:nvGraphicFramePr>
        <p:xfrm>
          <a:off x="952500" y="1711300"/>
          <a:ext cx="7239000" cy="1188630"/>
        </p:xfrm>
        <a:graphic>
          <a:graphicData uri="http://schemas.openxmlformats.org/drawingml/2006/table">
            <a:tbl>
              <a:tblPr>
                <a:noFill/>
                <a:tableStyleId>{531963AB-3972-4A2D-BA15-846E055CC4FF}</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lvl="0" algn="ctr" rtl="0">
                        <a:spcBef>
                          <a:spcPts val="0"/>
                        </a:spcBef>
                        <a:buNone/>
                      </a:pPr>
                      <a:r>
                        <a:rPr lang="en">
                          <a:solidFill>
                            <a:srgbClr val="FFFFFF"/>
                          </a:solidFill>
                        </a:rPr>
                        <a:t>Word in English</a:t>
                      </a:r>
                    </a:p>
                  </a:txBody>
                  <a:tcPr marL="91425" marR="91425" marT="91425" marB="91425"/>
                </a:tc>
                <a:tc>
                  <a:txBody>
                    <a:bodyPr/>
                    <a:lstStyle/>
                    <a:p>
                      <a:pPr lvl="0" algn="ctr" rtl="0">
                        <a:spcBef>
                          <a:spcPts val="0"/>
                        </a:spcBef>
                        <a:buNone/>
                      </a:pPr>
                      <a:r>
                        <a:rPr lang="en">
                          <a:solidFill>
                            <a:srgbClr val="F3F3F3"/>
                          </a:solidFill>
                        </a:rPr>
                        <a:t>Picture</a:t>
                      </a:r>
                    </a:p>
                  </a:txBody>
                  <a:tcPr marL="91425" marR="91425" marT="91425" marB="91425"/>
                </a:tc>
                <a:tc>
                  <a:txBody>
                    <a:bodyPr/>
                    <a:lstStyle/>
                    <a:p>
                      <a:pPr lvl="0" algn="ctr" rtl="0">
                        <a:spcBef>
                          <a:spcPts val="0"/>
                        </a:spcBef>
                        <a:buNone/>
                      </a:pPr>
                      <a:r>
                        <a:rPr lang="en">
                          <a:solidFill>
                            <a:srgbClr val="F3F3F3"/>
                          </a:solidFill>
                        </a:rPr>
                        <a:t>Word in Native Language</a:t>
                      </a:r>
                    </a:p>
                  </a:txBody>
                  <a:tcPr marL="91425" marR="91425" marT="91425" marB="91425"/>
                </a:tc>
                <a:extLst>
                  <a:ext uri="{0D108BD9-81ED-4DB2-BD59-A6C34878D82A}">
                    <a16:rowId xmlns:a16="http://schemas.microsoft.com/office/drawing/2014/main" val="10000"/>
                  </a:ext>
                </a:extLst>
              </a:tr>
              <a:tr h="381000">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extLst>
                  <a:ext uri="{0D108BD9-81ED-4DB2-BD59-A6C34878D82A}">
                    <a16:rowId xmlns:a16="http://schemas.microsoft.com/office/drawing/2014/main" val="10001"/>
                  </a:ext>
                </a:extLst>
              </a:tr>
              <a:tr h="381000">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extLst>
                  <a:ext uri="{0D108BD9-81ED-4DB2-BD59-A6C34878D82A}">
                    <a16:rowId xmlns:a16="http://schemas.microsoft.com/office/drawing/2014/main" val="10002"/>
                  </a:ext>
                </a:extLst>
              </a:tr>
            </a:tbl>
          </a:graphicData>
        </a:graphic>
      </p:graphicFrame>
      <p:sp>
        <p:nvSpPr>
          <p:cNvPr id="5" name="TextBox 4"/>
          <p:cNvSpPr txBox="1"/>
          <p:nvPr/>
        </p:nvSpPr>
        <p:spPr>
          <a:xfrm>
            <a:off x="6498455" y="4958834"/>
            <a:ext cx="2645545" cy="184666"/>
          </a:xfrm>
          <a:prstGeom prst="rect">
            <a:avLst/>
          </a:prstGeom>
          <a:noFill/>
        </p:spPr>
        <p:txBody>
          <a:bodyPr wrap="square" rtlCol="0">
            <a:spAutoFit/>
          </a:bodyPr>
          <a:lstStyle/>
          <a:p>
            <a:r>
              <a:rPr lang="en-US" sz="600" dirty="0">
                <a:solidFill>
                  <a:schemeClr val="accent5">
                    <a:lumMod val="40000"/>
                    <a:lumOff val="60000"/>
                  </a:schemeClr>
                </a:solidFill>
                <a:latin typeface="+mj-lt"/>
              </a:rPr>
              <a:t>Property of Sara Marr, Martha Soto &amp; Bridgeport Bilingual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maiandra">
      <a:majorFont>
        <a:latin typeface="Maiandra GD"/>
        <a:ea typeface=""/>
        <a:cs typeface=""/>
      </a:majorFont>
      <a:minorFont>
        <a:latin typeface="Maiandra G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968</Words>
  <Application>Microsoft Office PowerPoint</Application>
  <PresentationFormat>On-screen Show (16:9)</PresentationFormat>
  <Paragraphs>129</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Maiandra GD</vt:lpstr>
      <vt:lpstr>MingLiU-ExtB</vt:lpstr>
      <vt:lpstr>Average</vt:lpstr>
      <vt:lpstr>Oswald</vt:lpstr>
      <vt:lpstr>simple-light-2</vt:lpstr>
      <vt:lpstr>slate</vt:lpstr>
      <vt:lpstr>Research Based Instructional Strategies for English Learners (ELs)</vt:lpstr>
      <vt:lpstr>Objectives</vt:lpstr>
      <vt:lpstr>What level are  my ELs?</vt:lpstr>
      <vt:lpstr>What level are my ELs?</vt:lpstr>
      <vt:lpstr>How can I help my ELs be successful  based on their levels?</vt:lpstr>
      <vt:lpstr>Visuals</vt:lpstr>
      <vt:lpstr>Visuals cont.</vt:lpstr>
      <vt:lpstr>Word Walls</vt:lpstr>
      <vt:lpstr>Personal Dictionaries</vt:lpstr>
      <vt:lpstr>Graphic Organizers</vt:lpstr>
      <vt:lpstr>Sentence Frames and Starters in Speaking and Writing</vt:lpstr>
      <vt:lpstr>Florida Center for Reading Research</vt:lpstr>
      <vt:lpstr>The International Children’s Digital Library</vt:lpstr>
      <vt:lpstr>Special Considerations </vt:lpstr>
      <vt:lpstr>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Based Instructional Strategies for English Learners (ELs)</dc:title>
  <cp:lastModifiedBy>tainy8lo</cp:lastModifiedBy>
  <cp:revision>2</cp:revision>
  <dcterms:modified xsi:type="dcterms:W3CDTF">2016-06-29T15:58:30Z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